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15" r:id="rId3"/>
    <p:sldId id="281" r:id="rId4"/>
    <p:sldId id="310" r:id="rId5"/>
    <p:sldId id="312" r:id="rId6"/>
    <p:sldId id="311" r:id="rId7"/>
    <p:sldId id="314" r:id="rId8"/>
    <p:sldId id="309" r:id="rId9"/>
    <p:sldId id="284" r:id="rId10"/>
    <p:sldId id="289" r:id="rId11"/>
    <p:sldId id="303" r:id="rId12"/>
    <p:sldId id="304" r:id="rId13"/>
    <p:sldId id="305" r:id="rId14"/>
    <p:sldId id="306" r:id="rId15"/>
    <p:sldId id="257" r:id="rId16"/>
    <p:sldId id="295" r:id="rId17"/>
    <p:sldId id="307" r:id="rId18"/>
    <p:sldId id="272" r:id="rId1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a Nerea Lanceta Heredia" initials="DN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C3A"/>
    <a:srgbClr val="CCFFFF"/>
    <a:srgbClr val="0B6728"/>
    <a:srgbClr val="339933"/>
    <a:srgbClr val="CC0000"/>
    <a:srgbClr val="7F1518"/>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1" autoAdjust="0"/>
    <p:restoredTop sz="94388" autoAdjust="0"/>
  </p:normalViewPr>
  <p:slideViewPr>
    <p:cSldViewPr>
      <p:cViewPr>
        <p:scale>
          <a:sx n="75" d="100"/>
          <a:sy n="75" d="100"/>
        </p:scale>
        <p:origin x="-1764"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778"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gif"/><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gif"/><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F3B18-7BEC-4AD8-A4DD-F4DB0FB7100B}" type="doc">
      <dgm:prSet loTypeId="urn:microsoft.com/office/officeart/2011/layout/RadialPictureList" loCatId="picture" qsTypeId="urn:microsoft.com/office/officeart/2005/8/quickstyle/simple1" qsCatId="simple" csTypeId="urn:microsoft.com/office/officeart/2005/8/colors/accent6_2" csCatId="accent6" phldr="1"/>
      <dgm:spPr/>
      <dgm:t>
        <a:bodyPr/>
        <a:lstStyle/>
        <a:p>
          <a:endParaRPr lang="es-MX"/>
        </a:p>
      </dgm:t>
    </dgm:pt>
    <dgm:pt modelId="{5B62BD2C-C9A6-41B7-AAD1-07CB554F0D02}">
      <dgm:prSet phldrT="[Texto]" custT="1"/>
      <dgm:spPr/>
      <dgm:t>
        <a:bodyPr/>
        <a:lstStyle/>
        <a:p>
          <a:pPr algn="ctr"/>
          <a:r>
            <a:rPr lang="es-MX" sz="1800" b="1" dirty="0" smtClean="0">
              <a:solidFill>
                <a:schemeClr val="tx1"/>
              </a:solidFill>
              <a:latin typeface="Soberana Sans Ultra"/>
              <a:cs typeface="Calibri" pitchFamily="34" charset="0"/>
            </a:rPr>
            <a:t>Capacitación específica </a:t>
          </a:r>
          <a:r>
            <a:rPr lang="es-MX" sz="1800" b="0" dirty="0" smtClean="0">
              <a:solidFill>
                <a:schemeClr val="tx1"/>
              </a:solidFill>
              <a:latin typeface="Soberana Sans Ultra"/>
              <a:cs typeface="Calibri" pitchFamily="34" charset="0"/>
            </a:rPr>
            <a:t>por competencias</a:t>
          </a:r>
          <a:endParaRPr lang="es-MX" sz="1800" dirty="0">
            <a:solidFill>
              <a:schemeClr val="tx1"/>
            </a:solidFill>
            <a:latin typeface="Soberana Sans Ultra"/>
            <a:cs typeface="Calibri" pitchFamily="34" charset="0"/>
          </a:endParaRPr>
        </a:p>
      </dgm:t>
    </dgm:pt>
    <dgm:pt modelId="{41E71547-7339-4D4E-BE05-A6FB24AAC54D}" type="parTrans" cxnId="{5E5FB183-E325-40ED-9978-D7698F9BEC14}">
      <dgm:prSet/>
      <dgm:spPr/>
      <dgm:t>
        <a:bodyPr/>
        <a:lstStyle/>
        <a:p>
          <a:endParaRPr lang="es-MX" sz="2000">
            <a:latin typeface="Calibri" pitchFamily="34" charset="0"/>
            <a:cs typeface="Calibri" pitchFamily="34" charset="0"/>
          </a:endParaRPr>
        </a:p>
      </dgm:t>
    </dgm:pt>
    <dgm:pt modelId="{77D19613-2F70-4803-8C55-1C13B5C7DE73}" type="sibTrans" cxnId="{5E5FB183-E325-40ED-9978-D7698F9BEC14}">
      <dgm:prSet/>
      <dgm:spPr/>
      <dgm:t>
        <a:bodyPr/>
        <a:lstStyle/>
        <a:p>
          <a:endParaRPr lang="es-MX" sz="2000">
            <a:latin typeface="Calibri" pitchFamily="34" charset="0"/>
            <a:cs typeface="Calibri" pitchFamily="34" charset="0"/>
          </a:endParaRPr>
        </a:p>
      </dgm:t>
    </dgm:pt>
    <dgm:pt modelId="{749DC232-B56B-45ED-874D-C0AC951FC0E3}">
      <dgm:prSet phldrT="[Texto]" custT="1"/>
      <dgm:spPr/>
      <dgm:t>
        <a:bodyPr/>
        <a:lstStyle/>
        <a:p>
          <a:pPr algn="ctr"/>
          <a:r>
            <a:rPr lang="es-MX" sz="1800" b="0" dirty="0" smtClean="0">
              <a:solidFill>
                <a:schemeClr val="tx1"/>
              </a:solidFill>
              <a:latin typeface="Soberana Sans Ultra"/>
              <a:cs typeface="Calibri" pitchFamily="34" charset="0"/>
            </a:rPr>
            <a:t>Asistencia técnico-legal </a:t>
          </a:r>
          <a:r>
            <a:rPr lang="es-MX" sz="1800" b="1" dirty="0" smtClean="0">
              <a:solidFill>
                <a:schemeClr val="tx1"/>
              </a:solidFill>
              <a:latin typeface="Soberana Sans Ultra"/>
              <a:cs typeface="Calibri" pitchFamily="34" charset="0"/>
            </a:rPr>
            <a:t>en materia de productividad</a:t>
          </a:r>
          <a:endParaRPr lang="es-MX" sz="1800" dirty="0">
            <a:solidFill>
              <a:schemeClr val="tx1"/>
            </a:solidFill>
            <a:latin typeface="Soberana Sans Ultra"/>
            <a:cs typeface="Calibri" pitchFamily="34" charset="0"/>
          </a:endParaRPr>
        </a:p>
      </dgm:t>
    </dgm:pt>
    <dgm:pt modelId="{653F5720-1ADA-4A0B-87BF-2D5079DF6C69}" type="parTrans" cxnId="{5B56E3F5-4571-4DB3-9F7E-BE566A5D281A}">
      <dgm:prSet/>
      <dgm:spPr/>
      <dgm:t>
        <a:bodyPr/>
        <a:lstStyle/>
        <a:p>
          <a:endParaRPr lang="es-MX" sz="2000">
            <a:latin typeface="Calibri" pitchFamily="34" charset="0"/>
            <a:cs typeface="Calibri" pitchFamily="34" charset="0"/>
          </a:endParaRPr>
        </a:p>
      </dgm:t>
    </dgm:pt>
    <dgm:pt modelId="{AD140178-4782-4CBB-A7BE-069F082C8305}" type="sibTrans" cxnId="{5B56E3F5-4571-4DB3-9F7E-BE566A5D281A}">
      <dgm:prSet/>
      <dgm:spPr/>
      <dgm:t>
        <a:bodyPr/>
        <a:lstStyle/>
        <a:p>
          <a:endParaRPr lang="es-MX" sz="2000">
            <a:latin typeface="Calibri" pitchFamily="34" charset="0"/>
            <a:cs typeface="Calibri" pitchFamily="34" charset="0"/>
          </a:endParaRPr>
        </a:p>
      </dgm:t>
    </dgm:pt>
    <dgm:pt modelId="{989EF983-5199-4DB7-BD34-D8C54DA1B5BB}">
      <dgm:prSet phldrT="[Texto]" custT="1"/>
      <dgm:spPr/>
      <dgm:t>
        <a:bodyPr/>
        <a:lstStyle/>
        <a:p>
          <a:pPr algn="ctr"/>
          <a:r>
            <a:rPr lang="es-MX" sz="1800" b="1" dirty="0" smtClean="0">
              <a:solidFill>
                <a:schemeClr val="tx1"/>
              </a:solidFill>
              <a:latin typeface="Soberana Sans Ultra"/>
              <a:cs typeface="Calibri" pitchFamily="34" charset="0"/>
            </a:rPr>
            <a:t>Estímulos </a:t>
          </a:r>
          <a:r>
            <a:rPr lang="es-MX" sz="1800" b="0" dirty="0" smtClean="0">
              <a:solidFill>
                <a:schemeClr val="tx1"/>
              </a:solidFill>
              <a:latin typeface="Soberana Sans Ultra"/>
              <a:cs typeface="Calibri" pitchFamily="34" charset="0"/>
            </a:rPr>
            <a:t>a la certificación de competencias laborales</a:t>
          </a:r>
          <a:endParaRPr lang="es-MX" sz="1800" dirty="0">
            <a:solidFill>
              <a:schemeClr val="tx1"/>
            </a:solidFill>
            <a:latin typeface="Soberana Sans Ultra"/>
            <a:cs typeface="Calibri" pitchFamily="34" charset="0"/>
          </a:endParaRPr>
        </a:p>
      </dgm:t>
    </dgm:pt>
    <dgm:pt modelId="{48265528-69EC-4D66-A42A-22B6849A67DF}" type="parTrans" cxnId="{BE79B432-34CC-4AF8-B2AF-9EBB6D0EB878}">
      <dgm:prSet/>
      <dgm:spPr/>
      <dgm:t>
        <a:bodyPr/>
        <a:lstStyle/>
        <a:p>
          <a:endParaRPr lang="es-MX" sz="2000">
            <a:latin typeface="Calibri" pitchFamily="34" charset="0"/>
            <a:cs typeface="Calibri" pitchFamily="34" charset="0"/>
          </a:endParaRPr>
        </a:p>
      </dgm:t>
    </dgm:pt>
    <dgm:pt modelId="{8996E2AC-B4C0-4AA5-BB7A-88A778711941}" type="sibTrans" cxnId="{BE79B432-34CC-4AF8-B2AF-9EBB6D0EB878}">
      <dgm:prSet/>
      <dgm:spPr/>
      <dgm:t>
        <a:bodyPr/>
        <a:lstStyle/>
        <a:p>
          <a:endParaRPr lang="es-MX" sz="2000">
            <a:latin typeface="Calibri" pitchFamily="34" charset="0"/>
            <a:cs typeface="Calibri" pitchFamily="34" charset="0"/>
          </a:endParaRPr>
        </a:p>
      </dgm:t>
    </dgm:pt>
    <dgm:pt modelId="{ED151605-DAB1-4DED-A754-E1EA4081BE39}">
      <dgm:prSet phldrT="[Texto]" custT="1"/>
      <dgm:spPr/>
      <dgm:t>
        <a:bodyPr/>
        <a:lstStyle/>
        <a:p>
          <a:endParaRPr lang="es-MX" sz="1800" dirty="0">
            <a:solidFill>
              <a:schemeClr val="tx1">
                <a:lumMod val="50000"/>
                <a:lumOff val="50000"/>
              </a:schemeClr>
            </a:solidFill>
            <a:latin typeface="Soberana Sans" pitchFamily="50" charset="0"/>
            <a:cs typeface="Calibri" pitchFamily="34" charset="0"/>
          </a:endParaRPr>
        </a:p>
      </dgm:t>
    </dgm:pt>
    <dgm:pt modelId="{40B4071D-DB1A-4182-B955-CAFB62EE5241}" type="parTrans" cxnId="{1748481B-3EEA-4EB5-8F01-CBDBF3F3313E}">
      <dgm:prSet/>
      <dgm:spPr/>
      <dgm:t>
        <a:bodyPr/>
        <a:lstStyle/>
        <a:p>
          <a:endParaRPr lang="es-MX"/>
        </a:p>
      </dgm:t>
    </dgm:pt>
    <dgm:pt modelId="{72190326-605E-43DD-8CF5-0408E7DA934F}" type="sibTrans" cxnId="{1748481B-3EEA-4EB5-8F01-CBDBF3F3313E}">
      <dgm:prSet/>
      <dgm:spPr/>
      <dgm:t>
        <a:bodyPr/>
        <a:lstStyle/>
        <a:p>
          <a:endParaRPr lang="es-MX"/>
        </a:p>
      </dgm:t>
    </dgm:pt>
    <dgm:pt modelId="{22321694-5AB6-4322-98C7-4922DA94A9BB}">
      <dgm:prSet phldrT="[Texto]" custT="1"/>
      <dgm:spPr>
        <a:noFill/>
        <a:ln>
          <a:noFill/>
        </a:ln>
      </dgm:spPr>
      <dgm:t>
        <a:bodyPr/>
        <a:lstStyle/>
        <a:p>
          <a:endParaRPr lang="es-MX" sz="4800" dirty="0">
            <a:latin typeface="Calibri" pitchFamily="34" charset="0"/>
            <a:cs typeface="Calibri" pitchFamily="34" charset="0"/>
          </a:endParaRPr>
        </a:p>
      </dgm:t>
    </dgm:pt>
    <dgm:pt modelId="{AC40E93B-3365-45B0-9DC8-B9C9171A9505}" type="sibTrans" cxnId="{40E325EB-B1AA-437B-8B00-7DEDE2044283}">
      <dgm:prSet/>
      <dgm:spPr/>
      <dgm:t>
        <a:bodyPr/>
        <a:lstStyle/>
        <a:p>
          <a:endParaRPr lang="es-MX" sz="2000">
            <a:latin typeface="Calibri" pitchFamily="34" charset="0"/>
            <a:cs typeface="Calibri" pitchFamily="34" charset="0"/>
          </a:endParaRPr>
        </a:p>
      </dgm:t>
    </dgm:pt>
    <dgm:pt modelId="{74C78FD8-0D98-450E-9201-49CB6D013014}" type="parTrans" cxnId="{40E325EB-B1AA-437B-8B00-7DEDE2044283}">
      <dgm:prSet/>
      <dgm:spPr/>
      <dgm:t>
        <a:bodyPr/>
        <a:lstStyle/>
        <a:p>
          <a:endParaRPr lang="es-MX" sz="2000">
            <a:latin typeface="Calibri" pitchFamily="34" charset="0"/>
            <a:cs typeface="Calibri" pitchFamily="34" charset="0"/>
          </a:endParaRPr>
        </a:p>
      </dgm:t>
    </dgm:pt>
    <dgm:pt modelId="{AB329FC7-9923-4E23-8CE0-5C685E2ACEDC}">
      <dgm:prSet phldrT="[Texto]" custT="1"/>
      <dgm:spPr/>
      <dgm:t>
        <a:bodyPr/>
        <a:lstStyle/>
        <a:p>
          <a:pPr algn="ctr"/>
          <a:r>
            <a:rPr lang="es-MX" sz="1800" dirty="0" smtClean="0">
              <a:solidFill>
                <a:schemeClr val="tx1"/>
              </a:solidFill>
              <a:latin typeface="Soberana Sans Ultra"/>
              <a:cs typeface="Calibri" pitchFamily="34" charset="0"/>
            </a:rPr>
            <a:t>Cursos de </a:t>
          </a:r>
          <a:r>
            <a:rPr lang="es-MX" sz="1800" b="1" dirty="0" smtClean="0">
              <a:solidFill>
                <a:schemeClr val="tx1"/>
              </a:solidFill>
              <a:latin typeface="Soberana Sans Ultra"/>
              <a:cs typeface="Calibri" pitchFamily="34" charset="0"/>
            </a:rPr>
            <a:t>productividad</a:t>
          </a:r>
        </a:p>
        <a:p>
          <a:pPr algn="ctr"/>
          <a:r>
            <a:rPr lang="es-MX" sz="1800" b="1" dirty="0" smtClean="0">
              <a:solidFill>
                <a:schemeClr val="tx1"/>
              </a:solidFill>
              <a:latin typeface="Soberana Sans Ultra"/>
              <a:cs typeface="Calibri" pitchFamily="34" charset="0"/>
            </a:rPr>
            <a:t>y empleabilidad.</a:t>
          </a:r>
          <a:endParaRPr lang="es-MX" sz="1800" dirty="0">
            <a:solidFill>
              <a:schemeClr val="tx1"/>
            </a:solidFill>
            <a:latin typeface="Soberana Sans Ultra"/>
            <a:cs typeface="Calibri" pitchFamily="34" charset="0"/>
          </a:endParaRPr>
        </a:p>
      </dgm:t>
    </dgm:pt>
    <dgm:pt modelId="{F318C636-8919-4E44-BDCF-52CD1C326105}" type="sibTrans" cxnId="{B5DED704-8F9C-4851-A163-B50E03C36158}">
      <dgm:prSet/>
      <dgm:spPr/>
      <dgm:t>
        <a:bodyPr/>
        <a:lstStyle/>
        <a:p>
          <a:endParaRPr lang="es-MX" sz="2000">
            <a:latin typeface="Calibri" pitchFamily="34" charset="0"/>
            <a:cs typeface="Calibri" pitchFamily="34" charset="0"/>
          </a:endParaRPr>
        </a:p>
      </dgm:t>
    </dgm:pt>
    <dgm:pt modelId="{31F254CC-166F-4859-A0EE-20D931452F6A}" type="parTrans" cxnId="{B5DED704-8F9C-4851-A163-B50E03C36158}">
      <dgm:prSet/>
      <dgm:spPr/>
      <dgm:t>
        <a:bodyPr/>
        <a:lstStyle/>
        <a:p>
          <a:endParaRPr lang="es-MX" sz="2000">
            <a:latin typeface="Calibri" pitchFamily="34" charset="0"/>
            <a:cs typeface="Calibri" pitchFamily="34" charset="0"/>
          </a:endParaRPr>
        </a:p>
      </dgm:t>
    </dgm:pt>
    <dgm:pt modelId="{DFFB4061-9B3C-4295-9A08-B05C4AB2601F}" type="pres">
      <dgm:prSet presAssocID="{188F3B18-7BEC-4AD8-A4DD-F4DB0FB7100B}" presName="Name0" presStyleCnt="0">
        <dgm:presLayoutVars>
          <dgm:chMax val="1"/>
          <dgm:chPref val="1"/>
          <dgm:dir/>
          <dgm:resizeHandles/>
        </dgm:presLayoutVars>
      </dgm:prSet>
      <dgm:spPr/>
      <dgm:t>
        <a:bodyPr/>
        <a:lstStyle/>
        <a:p>
          <a:endParaRPr lang="es-MX"/>
        </a:p>
      </dgm:t>
    </dgm:pt>
    <dgm:pt modelId="{604B9E83-3E1E-4BF1-800A-19B0002423B4}" type="pres">
      <dgm:prSet presAssocID="{22321694-5AB6-4322-98C7-4922DA94A9BB}" presName="Parent" presStyleLbl="node1" presStyleIdx="0" presStyleCnt="2" custScaleX="202537" custScaleY="140816" custLinFactNeighborX="-74774" custLinFactNeighborY="-14458">
        <dgm:presLayoutVars>
          <dgm:chMax val="4"/>
          <dgm:chPref val="3"/>
        </dgm:presLayoutVars>
      </dgm:prSet>
      <dgm:spPr/>
      <dgm:t>
        <a:bodyPr/>
        <a:lstStyle/>
        <a:p>
          <a:endParaRPr lang="es-MX"/>
        </a:p>
      </dgm:t>
    </dgm:pt>
    <dgm:pt modelId="{4A5E23F9-93AB-4E8A-B55E-B4AA4855829D}" type="pres">
      <dgm:prSet presAssocID="{AB329FC7-9923-4E23-8CE0-5C685E2ACEDC}" presName="Accent" presStyleLbl="node1" presStyleIdx="1" presStyleCnt="2"/>
      <dgm:spPr>
        <a:solidFill>
          <a:srgbClr val="990000"/>
        </a:solidFill>
      </dgm:spPr>
      <dgm:t>
        <a:bodyPr/>
        <a:lstStyle/>
        <a:p>
          <a:endParaRPr lang="es-MX"/>
        </a:p>
      </dgm:t>
    </dgm:pt>
    <dgm:pt modelId="{F951A215-D90C-4C8E-8CF1-EB1CB4EFEF29}" type="pres">
      <dgm:prSet presAssocID="{AB329FC7-9923-4E23-8CE0-5C685E2ACEDC}"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dgm:spPr>
      <dgm:t>
        <a:bodyPr/>
        <a:lstStyle/>
        <a:p>
          <a:endParaRPr lang="es-MX"/>
        </a:p>
      </dgm:t>
    </dgm:pt>
    <dgm:pt modelId="{8744D78E-11FF-4E72-9228-27150F198844}" type="pres">
      <dgm:prSet presAssocID="{AB329FC7-9923-4E23-8CE0-5C685E2ACEDC}" presName="Child1" presStyleLbl="revTx" presStyleIdx="0" presStyleCnt="4" custScaleX="188781" custLinFactNeighborX="61515" custLinFactNeighborY="-13228">
        <dgm:presLayoutVars>
          <dgm:chMax val="0"/>
          <dgm:chPref val="0"/>
          <dgm:bulletEnabled val="1"/>
        </dgm:presLayoutVars>
      </dgm:prSet>
      <dgm:spPr/>
      <dgm:t>
        <a:bodyPr/>
        <a:lstStyle/>
        <a:p>
          <a:endParaRPr lang="es-MX"/>
        </a:p>
      </dgm:t>
    </dgm:pt>
    <dgm:pt modelId="{86D73F8C-9B02-4522-A348-BBA3A28EA765}" type="pres">
      <dgm:prSet presAssocID="{749DC232-B56B-45ED-874D-C0AC951FC0E3}" presName="Image2" presStyleCnt="0"/>
      <dgm:spPr/>
    </dgm:pt>
    <dgm:pt modelId="{358F77FF-DFC2-4AC6-ABF0-B573B3266D57}" type="pres">
      <dgm:prSet presAssocID="{749DC232-B56B-45ED-874D-C0AC951FC0E3}"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t>
        <a:bodyPr/>
        <a:lstStyle/>
        <a:p>
          <a:endParaRPr lang="es-MX"/>
        </a:p>
      </dgm:t>
    </dgm:pt>
    <dgm:pt modelId="{2E2D83D8-23CB-4AA0-A2BB-CD62115DAE37}" type="pres">
      <dgm:prSet presAssocID="{749DC232-B56B-45ED-874D-C0AC951FC0E3}" presName="Child2" presStyleLbl="revTx" presStyleIdx="1" presStyleCnt="4" custScaleX="183303" custLinFactNeighborX="40576" custLinFactNeighborY="3185">
        <dgm:presLayoutVars>
          <dgm:chMax val="0"/>
          <dgm:chPref val="0"/>
          <dgm:bulletEnabled val="1"/>
        </dgm:presLayoutVars>
      </dgm:prSet>
      <dgm:spPr/>
      <dgm:t>
        <a:bodyPr/>
        <a:lstStyle/>
        <a:p>
          <a:endParaRPr lang="es-MX"/>
        </a:p>
      </dgm:t>
    </dgm:pt>
    <dgm:pt modelId="{AD81C429-6D15-4C49-B501-F1C0ABFE0573}" type="pres">
      <dgm:prSet presAssocID="{5B62BD2C-C9A6-41B7-AAD1-07CB554F0D02}" presName="Image3" presStyleCnt="0"/>
      <dgm:spPr/>
    </dgm:pt>
    <dgm:pt modelId="{C612AE20-0AB5-4126-98CA-C93D58393EA5}" type="pres">
      <dgm:prSet presAssocID="{5B62BD2C-C9A6-41B7-AAD1-07CB554F0D02}" presName="Imag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s-MX"/>
        </a:p>
      </dgm:t>
    </dgm:pt>
    <dgm:pt modelId="{14AFDC22-5063-4DF0-89C5-5DD6C30DD83E}" type="pres">
      <dgm:prSet presAssocID="{5B62BD2C-C9A6-41B7-AAD1-07CB554F0D02}" presName="Child3" presStyleLbl="revTx" presStyleIdx="2" presStyleCnt="4" custScaleX="156091" custLinFactNeighborX="35578" custLinFactNeighborY="-23264">
        <dgm:presLayoutVars>
          <dgm:chMax val="0"/>
          <dgm:chPref val="0"/>
          <dgm:bulletEnabled val="1"/>
        </dgm:presLayoutVars>
      </dgm:prSet>
      <dgm:spPr/>
      <dgm:t>
        <a:bodyPr/>
        <a:lstStyle/>
        <a:p>
          <a:endParaRPr lang="es-MX"/>
        </a:p>
      </dgm:t>
    </dgm:pt>
    <dgm:pt modelId="{A2045461-B96C-4D23-AE83-8E98DA1B0BAC}" type="pres">
      <dgm:prSet presAssocID="{989EF983-5199-4DB7-BD34-D8C54DA1B5BB}" presName="Image4" presStyleCnt="0"/>
      <dgm:spPr/>
    </dgm:pt>
    <dgm:pt modelId="{D218BD94-9BE7-43D7-9E4C-C0A8EA6075BE}" type="pres">
      <dgm:prSet presAssocID="{989EF983-5199-4DB7-BD34-D8C54DA1B5BB}"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dgm:spPr>
      <dgm:t>
        <a:bodyPr/>
        <a:lstStyle/>
        <a:p>
          <a:endParaRPr lang="es-MX"/>
        </a:p>
      </dgm:t>
    </dgm:pt>
    <dgm:pt modelId="{C936A26E-FF7E-4276-855F-53A150649300}" type="pres">
      <dgm:prSet presAssocID="{989EF983-5199-4DB7-BD34-D8C54DA1B5BB}" presName="Child4" presStyleLbl="revTx" presStyleIdx="3" presStyleCnt="4" custScaleX="178153" custLinFactNeighborX="64809" custLinFactNeighborY="11893">
        <dgm:presLayoutVars>
          <dgm:chMax val="0"/>
          <dgm:chPref val="0"/>
          <dgm:bulletEnabled val="1"/>
        </dgm:presLayoutVars>
      </dgm:prSet>
      <dgm:spPr/>
      <dgm:t>
        <a:bodyPr/>
        <a:lstStyle/>
        <a:p>
          <a:endParaRPr lang="es-MX"/>
        </a:p>
      </dgm:t>
    </dgm:pt>
  </dgm:ptLst>
  <dgm:cxnLst>
    <dgm:cxn modelId="{B5DED704-8F9C-4851-A163-B50E03C36158}" srcId="{22321694-5AB6-4322-98C7-4922DA94A9BB}" destId="{AB329FC7-9923-4E23-8CE0-5C685E2ACEDC}" srcOrd="0" destOrd="0" parTransId="{31F254CC-166F-4859-A0EE-20D931452F6A}" sibTransId="{F318C636-8919-4E44-BDCF-52CD1C326105}"/>
    <dgm:cxn modelId="{5E5FB183-E325-40ED-9978-D7698F9BEC14}" srcId="{22321694-5AB6-4322-98C7-4922DA94A9BB}" destId="{5B62BD2C-C9A6-41B7-AAD1-07CB554F0D02}" srcOrd="2" destOrd="0" parTransId="{41E71547-7339-4D4E-BE05-A6FB24AAC54D}" sibTransId="{77D19613-2F70-4803-8C55-1C13B5C7DE73}"/>
    <dgm:cxn modelId="{5B56E3F5-4571-4DB3-9F7E-BE566A5D281A}" srcId="{22321694-5AB6-4322-98C7-4922DA94A9BB}" destId="{749DC232-B56B-45ED-874D-C0AC951FC0E3}" srcOrd="1" destOrd="0" parTransId="{653F5720-1ADA-4A0B-87BF-2D5079DF6C69}" sibTransId="{AD140178-4782-4CBB-A7BE-069F082C8305}"/>
    <dgm:cxn modelId="{0053D30E-3944-4517-8DEA-1DE10C7729A2}" type="presOf" srcId="{5B62BD2C-C9A6-41B7-AAD1-07CB554F0D02}" destId="{14AFDC22-5063-4DF0-89C5-5DD6C30DD83E}" srcOrd="0" destOrd="0" presId="urn:microsoft.com/office/officeart/2011/layout/RadialPictureList"/>
    <dgm:cxn modelId="{94BE912B-1C8B-455D-9CD6-42C9DF2ABF46}" type="presOf" srcId="{989EF983-5199-4DB7-BD34-D8C54DA1B5BB}" destId="{C936A26E-FF7E-4276-855F-53A150649300}" srcOrd="0" destOrd="0" presId="urn:microsoft.com/office/officeart/2011/layout/RadialPictureList"/>
    <dgm:cxn modelId="{FB9F1517-0485-49AF-8D89-2BE38143FF1D}" type="presOf" srcId="{188F3B18-7BEC-4AD8-A4DD-F4DB0FB7100B}" destId="{DFFB4061-9B3C-4295-9A08-B05C4AB2601F}" srcOrd="0" destOrd="0" presId="urn:microsoft.com/office/officeart/2011/layout/RadialPictureList"/>
    <dgm:cxn modelId="{EB2A5339-DE2F-4A7B-8792-DD7E26225698}" type="presOf" srcId="{AB329FC7-9923-4E23-8CE0-5C685E2ACEDC}" destId="{8744D78E-11FF-4E72-9228-27150F198844}" srcOrd="0" destOrd="0" presId="urn:microsoft.com/office/officeart/2011/layout/RadialPictureList"/>
    <dgm:cxn modelId="{BE79B432-34CC-4AF8-B2AF-9EBB6D0EB878}" srcId="{22321694-5AB6-4322-98C7-4922DA94A9BB}" destId="{989EF983-5199-4DB7-BD34-D8C54DA1B5BB}" srcOrd="3" destOrd="0" parTransId="{48265528-69EC-4D66-A42A-22B6849A67DF}" sibTransId="{8996E2AC-B4C0-4AA5-BB7A-88A778711941}"/>
    <dgm:cxn modelId="{1748481B-3EEA-4EB5-8F01-CBDBF3F3313E}" srcId="{22321694-5AB6-4322-98C7-4922DA94A9BB}" destId="{ED151605-DAB1-4DED-A754-E1EA4081BE39}" srcOrd="4" destOrd="0" parTransId="{40B4071D-DB1A-4182-B955-CAFB62EE5241}" sibTransId="{72190326-605E-43DD-8CF5-0408E7DA934F}"/>
    <dgm:cxn modelId="{A4FF15CB-6234-4ED4-B1A9-1517DFF4F4A9}" type="presOf" srcId="{22321694-5AB6-4322-98C7-4922DA94A9BB}" destId="{604B9E83-3E1E-4BF1-800A-19B0002423B4}" srcOrd="0" destOrd="0" presId="urn:microsoft.com/office/officeart/2011/layout/RadialPictureList"/>
    <dgm:cxn modelId="{40E325EB-B1AA-437B-8B00-7DEDE2044283}" srcId="{188F3B18-7BEC-4AD8-A4DD-F4DB0FB7100B}" destId="{22321694-5AB6-4322-98C7-4922DA94A9BB}" srcOrd="0" destOrd="0" parTransId="{74C78FD8-0D98-450E-9201-49CB6D013014}" sibTransId="{AC40E93B-3365-45B0-9DC8-B9C9171A9505}"/>
    <dgm:cxn modelId="{02E73187-544F-4497-8FE3-B6A6213BCD87}" type="presOf" srcId="{749DC232-B56B-45ED-874D-C0AC951FC0E3}" destId="{2E2D83D8-23CB-4AA0-A2BB-CD62115DAE37}" srcOrd="0" destOrd="0" presId="urn:microsoft.com/office/officeart/2011/layout/RadialPictureList"/>
    <dgm:cxn modelId="{46F6B263-140B-4E9D-A173-F8105F2704A3}" type="presParOf" srcId="{DFFB4061-9B3C-4295-9A08-B05C4AB2601F}" destId="{604B9E83-3E1E-4BF1-800A-19B0002423B4}" srcOrd="0" destOrd="0" presId="urn:microsoft.com/office/officeart/2011/layout/RadialPictureList"/>
    <dgm:cxn modelId="{4CA67669-0353-4F40-A491-86056C552A21}" type="presParOf" srcId="{DFFB4061-9B3C-4295-9A08-B05C4AB2601F}" destId="{4A5E23F9-93AB-4E8A-B55E-B4AA4855829D}" srcOrd="1" destOrd="0" presId="urn:microsoft.com/office/officeart/2011/layout/RadialPictureList"/>
    <dgm:cxn modelId="{87F730D6-D3C8-48CF-AE4C-C766C3280948}" type="presParOf" srcId="{DFFB4061-9B3C-4295-9A08-B05C4AB2601F}" destId="{F951A215-D90C-4C8E-8CF1-EB1CB4EFEF29}" srcOrd="2" destOrd="0" presId="urn:microsoft.com/office/officeart/2011/layout/RadialPictureList"/>
    <dgm:cxn modelId="{8073D508-3336-4728-8EA6-13A954A7531D}" type="presParOf" srcId="{DFFB4061-9B3C-4295-9A08-B05C4AB2601F}" destId="{8744D78E-11FF-4E72-9228-27150F198844}" srcOrd="3" destOrd="0" presId="urn:microsoft.com/office/officeart/2011/layout/RadialPictureList"/>
    <dgm:cxn modelId="{ED84FD20-833F-474A-984D-2D9CF985ADD0}" type="presParOf" srcId="{DFFB4061-9B3C-4295-9A08-B05C4AB2601F}" destId="{86D73F8C-9B02-4522-A348-BBA3A28EA765}" srcOrd="4" destOrd="0" presId="urn:microsoft.com/office/officeart/2011/layout/RadialPictureList"/>
    <dgm:cxn modelId="{C31F7D21-FF1C-4DAD-B0D5-E98D4ADC131F}" type="presParOf" srcId="{86D73F8C-9B02-4522-A348-BBA3A28EA765}" destId="{358F77FF-DFC2-4AC6-ABF0-B573B3266D57}" srcOrd="0" destOrd="0" presId="urn:microsoft.com/office/officeart/2011/layout/RadialPictureList"/>
    <dgm:cxn modelId="{05943627-3787-42CD-9F1F-88A536485E81}" type="presParOf" srcId="{DFFB4061-9B3C-4295-9A08-B05C4AB2601F}" destId="{2E2D83D8-23CB-4AA0-A2BB-CD62115DAE37}" srcOrd="5" destOrd="0" presId="urn:microsoft.com/office/officeart/2011/layout/RadialPictureList"/>
    <dgm:cxn modelId="{53585C5A-84E2-41E8-AFA1-D6D987260B89}" type="presParOf" srcId="{DFFB4061-9B3C-4295-9A08-B05C4AB2601F}" destId="{AD81C429-6D15-4C49-B501-F1C0ABFE0573}" srcOrd="6" destOrd="0" presId="urn:microsoft.com/office/officeart/2011/layout/RadialPictureList"/>
    <dgm:cxn modelId="{BDD13BDA-6D2C-42DA-A9CF-5BA22E190126}" type="presParOf" srcId="{AD81C429-6D15-4C49-B501-F1C0ABFE0573}" destId="{C612AE20-0AB5-4126-98CA-C93D58393EA5}" srcOrd="0" destOrd="0" presId="urn:microsoft.com/office/officeart/2011/layout/RadialPictureList"/>
    <dgm:cxn modelId="{EBBC6413-9AEF-42D3-B16C-70160F21441F}" type="presParOf" srcId="{DFFB4061-9B3C-4295-9A08-B05C4AB2601F}" destId="{14AFDC22-5063-4DF0-89C5-5DD6C30DD83E}" srcOrd="7" destOrd="0" presId="urn:microsoft.com/office/officeart/2011/layout/RadialPictureList"/>
    <dgm:cxn modelId="{1FC813F5-DB0A-4A56-BD8B-4C39B5BEB9C1}" type="presParOf" srcId="{DFFB4061-9B3C-4295-9A08-B05C4AB2601F}" destId="{A2045461-B96C-4D23-AE83-8E98DA1B0BAC}" srcOrd="8" destOrd="0" presId="urn:microsoft.com/office/officeart/2011/layout/RadialPictureList"/>
    <dgm:cxn modelId="{11530160-2F9C-4C3F-8184-00D802B0EDFA}" type="presParOf" srcId="{A2045461-B96C-4D23-AE83-8E98DA1B0BAC}" destId="{D218BD94-9BE7-43D7-9E4C-C0A8EA6075BE}" srcOrd="0" destOrd="0" presId="urn:microsoft.com/office/officeart/2011/layout/RadialPictureList"/>
    <dgm:cxn modelId="{3058BBD2-5E67-4BBC-873E-0FE81F87A2F6}" type="presParOf" srcId="{DFFB4061-9B3C-4295-9A08-B05C4AB2601F}" destId="{C936A26E-FF7E-4276-855F-53A150649300}"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B9E83-3E1E-4BF1-800A-19B0002423B4}">
      <dsp:nvSpPr>
        <dsp:cNvPr id="0" name=""/>
        <dsp:cNvSpPr/>
      </dsp:nvSpPr>
      <dsp:spPr>
        <a:xfrm>
          <a:off x="0" y="676153"/>
          <a:ext cx="4724242" cy="328428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es-MX" sz="4800" kern="1200" dirty="0">
            <a:latin typeface="Calibri" pitchFamily="34" charset="0"/>
            <a:cs typeface="Calibri" pitchFamily="34" charset="0"/>
          </a:endParaRPr>
        </a:p>
      </dsp:txBody>
      <dsp:txXfrm>
        <a:off x="691849" y="1157126"/>
        <a:ext cx="3340544" cy="2322340"/>
      </dsp:txXfrm>
    </dsp:sp>
    <dsp:sp modelId="{4A5E23F9-93AB-4E8A-B55E-B4AA4855829D}">
      <dsp:nvSpPr>
        <dsp:cNvPr id="0" name=""/>
        <dsp:cNvSpPr/>
      </dsp:nvSpPr>
      <dsp:spPr>
        <a:xfrm>
          <a:off x="678031" y="192362"/>
          <a:ext cx="4701362" cy="4900706"/>
        </a:xfrm>
        <a:prstGeom prst="blockArc">
          <a:avLst>
            <a:gd name="adj1" fmla="val 16509444"/>
            <a:gd name="adj2" fmla="val 5088054"/>
            <a:gd name="adj3" fmla="val 5240"/>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1A215-D90C-4C8E-8CF1-EB1CB4EFEF29}">
      <dsp:nvSpPr>
        <dsp:cNvPr id="0" name=""/>
        <dsp:cNvSpPr/>
      </dsp:nvSpPr>
      <dsp:spPr>
        <a:xfrm>
          <a:off x="3588561" y="0"/>
          <a:ext cx="1249815" cy="12495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744D78E-11FF-4E72-9228-27150F198844}">
      <dsp:nvSpPr>
        <dsp:cNvPr id="0" name=""/>
        <dsp:cNvSpPr/>
      </dsp:nvSpPr>
      <dsp:spPr>
        <a:xfrm>
          <a:off x="5220068" y="0"/>
          <a:ext cx="3158384" cy="120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10000"/>
            </a:spcAft>
          </a:pPr>
          <a:r>
            <a:rPr lang="es-MX" sz="1800" kern="1200" dirty="0" smtClean="0">
              <a:solidFill>
                <a:schemeClr val="tx1"/>
              </a:solidFill>
              <a:latin typeface="Soberana Sans Ultra"/>
              <a:cs typeface="Calibri" pitchFamily="34" charset="0"/>
            </a:rPr>
            <a:t>Cursos de </a:t>
          </a:r>
          <a:r>
            <a:rPr lang="es-MX" sz="1800" b="1" kern="1200" dirty="0" smtClean="0">
              <a:solidFill>
                <a:schemeClr val="tx1"/>
              </a:solidFill>
              <a:latin typeface="Soberana Sans Ultra"/>
              <a:cs typeface="Calibri" pitchFamily="34" charset="0"/>
            </a:rPr>
            <a:t>productividad</a:t>
          </a:r>
        </a:p>
        <a:p>
          <a:pPr lvl="0" algn="ctr" defTabSz="800100">
            <a:lnSpc>
              <a:spcPct val="90000"/>
            </a:lnSpc>
            <a:spcBef>
              <a:spcPct val="0"/>
            </a:spcBef>
            <a:spcAft>
              <a:spcPct val="10000"/>
            </a:spcAft>
          </a:pPr>
          <a:r>
            <a:rPr lang="es-MX" sz="1800" b="1" kern="1200" dirty="0" smtClean="0">
              <a:solidFill>
                <a:schemeClr val="tx1"/>
              </a:solidFill>
              <a:latin typeface="Soberana Sans Ultra"/>
              <a:cs typeface="Calibri" pitchFamily="34" charset="0"/>
            </a:rPr>
            <a:t>y empleabilidad.</a:t>
          </a:r>
          <a:endParaRPr lang="es-MX" sz="1800" kern="1200" dirty="0">
            <a:solidFill>
              <a:schemeClr val="tx1"/>
            </a:solidFill>
            <a:latin typeface="Soberana Sans Ultra"/>
            <a:cs typeface="Calibri" pitchFamily="34" charset="0"/>
          </a:endParaRPr>
        </a:p>
      </dsp:txBody>
      <dsp:txXfrm>
        <a:off x="5220068" y="0"/>
        <a:ext cx="3158384" cy="1209590"/>
      </dsp:txXfrm>
    </dsp:sp>
    <dsp:sp modelId="{358F77FF-DFC2-4AC6-ABF0-B573B3266D57}">
      <dsp:nvSpPr>
        <dsp:cNvPr id="0" name=""/>
        <dsp:cNvSpPr/>
      </dsp:nvSpPr>
      <dsp:spPr>
        <a:xfrm>
          <a:off x="4511713" y="1163764"/>
          <a:ext cx="1249815" cy="124955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D83D8-23CB-4AA0-A2BB-CD62115DAE37}">
      <dsp:nvSpPr>
        <dsp:cNvPr id="0" name=""/>
        <dsp:cNvSpPr/>
      </dsp:nvSpPr>
      <dsp:spPr>
        <a:xfrm>
          <a:off x="5834481" y="1224137"/>
          <a:ext cx="3066734" cy="120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10000"/>
            </a:spcAft>
          </a:pPr>
          <a:r>
            <a:rPr lang="es-MX" sz="1800" b="0" kern="1200" dirty="0" smtClean="0">
              <a:solidFill>
                <a:schemeClr val="tx1"/>
              </a:solidFill>
              <a:latin typeface="Soberana Sans Ultra"/>
              <a:cs typeface="Calibri" pitchFamily="34" charset="0"/>
            </a:rPr>
            <a:t>Asistencia técnico-legal </a:t>
          </a:r>
          <a:r>
            <a:rPr lang="es-MX" sz="1800" b="1" kern="1200" dirty="0" smtClean="0">
              <a:solidFill>
                <a:schemeClr val="tx1"/>
              </a:solidFill>
              <a:latin typeface="Soberana Sans Ultra"/>
              <a:cs typeface="Calibri" pitchFamily="34" charset="0"/>
            </a:rPr>
            <a:t>en materia de productividad</a:t>
          </a:r>
          <a:endParaRPr lang="es-MX" sz="1800" kern="1200" dirty="0">
            <a:solidFill>
              <a:schemeClr val="tx1"/>
            </a:solidFill>
            <a:latin typeface="Soberana Sans Ultra"/>
            <a:cs typeface="Calibri" pitchFamily="34" charset="0"/>
          </a:endParaRPr>
        </a:p>
      </dsp:txBody>
      <dsp:txXfrm>
        <a:off x="5834481" y="1224137"/>
        <a:ext cx="3066734" cy="1209590"/>
      </dsp:txXfrm>
    </dsp:sp>
    <dsp:sp modelId="{C612AE20-0AB5-4126-98CA-C93D58393EA5}">
      <dsp:nvSpPr>
        <dsp:cNvPr id="0" name=""/>
        <dsp:cNvSpPr/>
      </dsp:nvSpPr>
      <dsp:spPr>
        <a:xfrm>
          <a:off x="4506919" y="2874775"/>
          <a:ext cx="1249815" cy="124955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FDC22-5063-4DF0-89C5-5DD6C30DD83E}">
      <dsp:nvSpPr>
        <dsp:cNvPr id="0" name=""/>
        <dsp:cNvSpPr/>
      </dsp:nvSpPr>
      <dsp:spPr>
        <a:xfrm>
          <a:off x="5979318" y="2613624"/>
          <a:ext cx="2611466" cy="120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10000"/>
            </a:spcAft>
          </a:pPr>
          <a:r>
            <a:rPr lang="es-MX" sz="1800" b="1" kern="1200" dirty="0" smtClean="0">
              <a:solidFill>
                <a:schemeClr val="tx1"/>
              </a:solidFill>
              <a:latin typeface="Soberana Sans Ultra"/>
              <a:cs typeface="Calibri" pitchFamily="34" charset="0"/>
            </a:rPr>
            <a:t>Capacitación específica </a:t>
          </a:r>
          <a:r>
            <a:rPr lang="es-MX" sz="1800" b="0" kern="1200" dirty="0" smtClean="0">
              <a:solidFill>
                <a:schemeClr val="tx1"/>
              </a:solidFill>
              <a:latin typeface="Soberana Sans Ultra"/>
              <a:cs typeface="Calibri" pitchFamily="34" charset="0"/>
            </a:rPr>
            <a:t>por competencias</a:t>
          </a:r>
          <a:endParaRPr lang="es-MX" sz="1800" kern="1200" dirty="0">
            <a:solidFill>
              <a:schemeClr val="tx1"/>
            </a:solidFill>
            <a:latin typeface="Soberana Sans Ultra"/>
            <a:cs typeface="Calibri" pitchFamily="34" charset="0"/>
          </a:endParaRPr>
        </a:p>
      </dsp:txBody>
      <dsp:txXfrm>
        <a:off x="5979318" y="2613624"/>
        <a:ext cx="2611466" cy="1209590"/>
      </dsp:txXfrm>
    </dsp:sp>
    <dsp:sp modelId="{D218BD94-9BE7-43D7-9E4C-C0A8EA6075BE}">
      <dsp:nvSpPr>
        <dsp:cNvPr id="0" name=""/>
        <dsp:cNvSpPr/>
      </dsp:nvSpPr>
      <dsp:spPr>
        <a:xfrm>
          <a:off x="3588561" y="4079037"/>
          <a:ext cx="1249815" cy="12495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936A26E-FF7E-4276-855F-53A150649300}">
      <dsp:nvSpPr>
        <dsp:cNvPr id="0" name=""/>
        <dsp:cNvSpPr/>
      </dsp:nvSpPr>
      <dsp:spPr>
        <a:xfrm>
          <a:off x="5364084" y="4119001"/>
          <a:ext cx="2980573" cy="120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10000"/>
            </a:spcAft>
          </a:pPr>
          <a:r>
            <a:rPr lang="es-MX" sz="1800" b="1" kern="1200" dirty="0" smtClean="0">
              <a:solidFill>
                <a:schemeClr val="tx1"/>
              </a:solidFill>
              <a:latin typeface="Soberana Sans Ultra"/>
              <a:cs typeface="Calibri" pitchFamily="34" charset="0"/>
            </a:rPr>
            <a:t>Estímulos </a:t>
          </a:r>
          <a:r>
            <a:rPr lang="es-MX" sz="1800" b="0" kern="1200" dirty="0" smtClean="0">
              <a:solidFill>
                <a:schemeClr val="tx1"/>
              </a:solidFill>
              <a:latin typeface="Soberana Sans Ultra"/>
              <a:cs typeface="Calibri" pitchFamily="34" charset="0"/>
            </a:rPr>
            <a:t>a la certificación de competencias laborales</a:t>
          </a:r>
          <a:endParaRPr lang="es-MX" sz="1800" kern="1200" dirty="0">
            <a:solidFill>
              <a:schemeClr val="tx1"/>
            </a:solidFill>
            <a:latin typeface="Soberana Sans Ultra"/>
            <a:cs typeface="Calibri" pitchFamily="34" charset="0"/>
          </a:endParaRPr>
        </a:p>
      </dsp:txBody>
      <dsp:txXfrm>
        <a:off x="5364084" y="4119001"/>
        <a:ext cx="2980573" cy="120959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2D0320B-4064-44E2-B528-2493508B19A0}" type="datetimeFigureOut">
              <a:rPr lang="es-MX" smtClean="0"/>
              <a:pPr/>
              <a:t>06/11/2014</a:t>
            </a:fld>
            <a:endParaRPr lang="es-MX"/>
          </a:p>
        </p:txBody>
      </p:sp>
      <p:sp>
        <p:nvSpPr>
          <p:cNvPr id="4" name="3 Marcador de pie de página"/>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70970A-A3AF-4800-941A-EBCC39DC25F5}" type="slidenum">
              <a:rPr lang="es-MX" smtClean="0"/>
              <a:pPr/>
              <a:t>‹Nº›</a:t>
            </a:fld>
            <a:endParaRPr lang="es-MX"/>
          </a:p>
        </p:txBody>
      </p:sp>
    </p:spTree>
    <p:extLst>
      <p:ext uri="{BB962C8B-B14F-4D97-AF65-F5344CB8AC3E}">
        <p14:creationId xmlns:p14="http://schemas.microsoft.com/office/powerpoint/2010/main" val="404927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2F3700D-F067-411B-BC24-8306CBF47495}" type="datetimeFigureOut">
              <a:rPr lang="es-MX" smtClean="0"/>
              <a:pPr/>
              <a:t>06/11/2014</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89878BC-8EBC-4360-993E-0C58EB847A9E}" type="slidenum">
              <a:rPr lang="es-MX" smtClean="0"/>
              <a:pPr/>
              <a:t>‹Nº›</a:t>
            </a:fld>
            <a:endParaRPr lang="es-MX"/>
          </a:p>
        </p:txBody>
      </p:sp>
    </p:spTree>
    <p:extLst>
      <p:ext uri="{BB962C8B-B14F-4D97-AF65-F5344CB8AC3E}">
        <p14:creationId xmlns:p14="http://schemas.microsoft.com/office/powerpoint/2010/main" val="210568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89878BC-8EBC-4360-993E-0C58EB847A9E}" type="slidenum">
              <a:rPr lang="es-MX" smtClean="0"/>
              <a:pPr/>
              <a:t>9</a:t>
            </a:fld>
            <a:endParaRPr lang="es-MX" dirty="0"/>
          </a:p>
        </p:txBody>
      </p:sp>
    </p:spTree>
    <p:extLst>
      <p:ext uri="{BB962C8B-B14F-4D97-AF65-F5344CB8AC3E}">
        <p14:creationId xmlns:p14="http://schemas.microsoft.com/office/powerpoint/2010/main" val="79635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89878BC-8EBC-4360-993E-0C58EB847A9E}" type="slidenum">
              <a:rPr lang="es-MX" smtClean="0"/>
              <a:pPr/>
              <a:t>16</a:t>
            </a:fld>
            <a:endParaRPr lang="es-MX"/>
          </a:p>
        </p:txBody>
      </p:sp>
    </p:spTree>
    <p:extLst>
      <p:ext uri="{BB962C8B-B14F-4D97-AF65-F5344CB8AC3E}">
        <p14:creationId xmlns:p14="http://schemas.microsoft.com/office/powerpoint/2010/main" val="79635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89878BC-8EBC-4360-993E-0C58EB847A9E}" type="slidenum">
              <a:rPr lang="es-MX" smtClean="0"/>
              <a:pPr/>
              <a:t>17</a:t>
            </a:fld>
            <a:endParaRPr lang="es-MX"/>
          </a:p>
        </p:txBody>
      </p:sp>
    </p:spTree>
    <p:extLst>
      <p:ext uri="{BB962C8B-B14F-4D97-AF65-F5344CB8AC3E}">
        <p14:creationId xmlns:p14="http://schemas.microsoft.com/office/powerpoint/2010/main" val="79635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89878BC-8EBC-4360-993E-0C58EB847A9E}" type="slidenum">
              <a:rPr lang="es-MX" smtClean="0"/>
              <a:pPr/>
              <a:t>18</a:t>
            </a:fld>
            <a:endParaRPr lang="es-MX"/>
          </a:p>
        </p:txBody>
      </p:sp>
    </p:spTree>
    <p:extLst>
      <p:ext uri="{BB962C8B-B14F-4D97-AF65-F5344CB8AC3E}">
        <p14:creationId xmlns:p14="http://schemas.microsoft.com/office/powerpoint/2010/main" val="692508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269" y="187460"/>
            <a:ext cx="2088231" cy="713625"/>
          </a:xfrm>
          <a:prstGeom prst="rect">
            <a:avLst/>
          </a:prstGeom>
        </p:spPr>
      </p:pic>
      <p:pic>
        <p:nvPicPr>
          <p:cNvPr id="11" name="1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7022" y="251806"/>
            <a:ext cx="1395811" cy="584935"/>
          </a:xfrm>
          <a:prstGeom prst="rect">
            <a:avLst/>
          </a:prstGeom>
        </p:spPr>
      </p:pic>
    </p:spTree>
    <p:extLst>
      <p:ext uri="{BB962C8B-B14F-4D97-AF65-F5344CB8AC3E}">
        <p14:creationId xmlns:p14="http://schemas.microsoft.com/office/powerpoint/2010/main" val="21198960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124744"/>
            <a:ext cx="914400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269" y="187460"/>
            <a:ext cx="2088231" cy="713625"/>
          </a:xfrm>
          <a:prstGeom prst="rect">
            <a:avLst/>
          </a:prstGeom>
        </p:spPr>
      </p:pic>
      <p:sp>
        <p:nvSpPr>
          <p:cNvPr id="9" name="8 Rectángulo"/>
          <p:cNvSpPr/>
          <p:nvPr userDrawn="1"/>
        </p:nvSpPr>
        <p:spPr>
          <a:xfrm>
            <a:off x="0" y="1052736"/>
            <a:ext cx="3491880" cy="72008"/>
          </a:xfrm>
          <a:prstGeom prst="rect">
            <a:avLst/>
          </a:prstGeom>
          <a:gradFill flip="none" rotWithShape="1">
            <a:gsLst>
              <a:gs pos="0">
                <a:srgbClr val="047C3A">
                  <a:shade val="30000"/>
                  <a:satMod val="115000"/>
                </a:srgbClr>
              </a:gs>
              <a:gs pos="50000">
                <a:srgbClr val="047C3A">
                  <a:shade val="67500"/>
                  <a:satMod val="115000"/>
                </a:srgbClr>
              </a:gs>
              <a:gs pos="100000">
                <a:srgbClr val="047C3A">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userDrawn="1"/>
        </p:nvSpPr>
        <p:spPr>
          <a:xfrm>
            <a:off x="5657536" y="1069442"/>
            <a:ext cx="3491880" cy="72008"/>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0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7022" y="251806"/>
            <a:ext cx="1395811" cy="584935"/>
          </a:xfrm>
          <a:prstGeom prst="rect">
            <a:avLst/>
          </a:prstGeom>
        </p:spPr>
      </p:pic>
      <p:pic>
        <p:nvPicPr>
          <p:cNvPr id="14" name="13 Imagen"/>
          <p:cNvPicPr>
            <a:picLocks noChangeAspect="1"/>
          </p:cNvPicPr>
          <p:nvPr userDrawn="1"/>
        </p:nvPicPr>
        <p:blipFill rotWithShape="1">
          <a:blip r:embed="rId6">
            <a:extLst>
              <a:ext uri="{28A0092B-C50C-407E-A947-70E740481C1C}">
                <a14:useLocalDpi xmlns:a14="http://schemas.microsoft.com/office/drawing/2010/main" val="0"/>
              </a:ext>
            </a:extLst>
          </a:blip>
          <a:srcRect t="94299"/>
          <a:stretch/>
        </p:blipFill>
        <p:spPr>
          <a:xfrm>
            <a:off x="0" y="6639230"/>
            <a:ext cx="9144000" cy="327916"/>
          </a:xfrm>
          <a:prstGeom prst="rect">
            <a:avLst/>
          </a:prstGeom>
        </p:spPr>
      </p:pic>
      <p:sp>
        <p:nvSpPr>
          <p:cNvPr id="12" name="11 CuadroTexto"/>
          <p:cNvSpPr txBox="1"/>
          <p:nvPr userDrawn="1"/>
        </p:nvSpPr>
        <p:spPr>
          <a:xfrm>
            <a:off x="2241074" y="6672383"/>
            <a:ext cx="4661854" cy="261610"/>
          </a:xfrm>
          <a:prstGeom prst="rect">
            <a:avLst/>
          </a:prstGeom>
          <a:noFill/>
        </p:spPr>
        <p:txBody>
          <a:bodyPr wrap="none" rtlCol="0">
            <a:spAutoFit/>
          </a:bodyPr>
          <a:lstStyle/>
          <a:p>
            <a:pPr algn="ctr"/>
            <a:r>
              <a:rPr lang="es-MX" sz="1100" b="1" dirty="0" smtClean="0">
                <a:solidFill>
                  <a:schemeClr val="bg1"/>
                </a:solidFill>
                <a:latin typeface="Soberana Sans" pitchFamily="50" charset="0"/>
              </a:rPr>
              <a:t>DFTDF | Delegación Federal del Trabajo en el Distrito Federal</a:t>
            </a:r>
          </a:p>
        </p:txBody>
      </p:sp>
    </p:spTree>
    <p:extLst>
      <p:ext uri="{BB962C8B-B14F-4D97-AF65-F5344CB8AC3E}">
        <p14:creationId xmlns:p14="http://schemas.microsoft.com/office/powerpoint/2010/main" val="138538183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mx/url?sa=i&amp;rct=j&amp;q=&amp;esrc=s&amp;source=images&amp;cd=&amp;cad=rja&amp;uact=8&amp;docid=KPZetZyBjzdk9M&amp;tbnid=wg513fdFyP6JaM:&amp;ved=0CAUQjRw&amp;url=http://es.123rf.com/imagenes-de-archivo/personas_trabajando.html&amp;ei=5STIU7L0JsHsoASgoYC4Dg&amp;bvm=bv.71198958,d.cGU&amp;psig=AFQjCNFsIYGozLZ1iNwI94gdv5QCnmk69Q&amp;ust=1405711768670751" TargetMode="External"/><Relationship Id="rId13" Type="http://schemas.microsoft.com/office/2007/relationships/hdphoto" Target="../media/hdphoto8.wdp"/><Relationship Id="rId3" Type="http://schemas.openxmlformats.org/officeDocument/2006/relationships/image" Target="../media/image29.png"/><Relationship Id="rId7" Type="http://schemas.microsoft.com/office/2007/relationships/hdphoto" Target="../media/hdphoto6.wdp"/><Relationship Id="rId12" Type="http://schemas.openxmlformats.org/officeDocument/2006/relationships/image" Target="../media/image32.png"/><Relationship Id="rId2" Type="http://schemas.openxmlformats.org/officeDocument/2006/relationships/hyperlink" Target="http://www.google.com.mx/url?sa=i&amp;rct=j&amp;q=&amp;esrc=s&amp;source=images&amp;cd=&amp;cad=rja&amp;uact=8&amp;docid=aDBLyn245WS6JM&amp;tbnid=OjduPWbpVIBnYM:&amp;ved=0CAUQjRw&amp;url=http://www.emotools.com/contents/articulos-y-blogs/bonnie-cheuk-y-brenda-dervin-leadership-20-action-/&amp;ei=MCTIU423NYvqoATP8oL4Cg&amp;bvm=bv.71198958,d.cGU&amp;psig=AFQjCNFsIYGozLZ1iNwI94gdv5QCnmk69Q&amp;ust=1405711768670751" TargetMode="Externa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hyperlink" Target="http://www.google.com.mx/url?sa=i&amp;rct=j&amp;q=&amp;esrc=s&amp;source=images&amp;cd=&amp;cad=rja&amp;uact=8&amp;docid=KPZetZyBjzdk9M&amp;tbnid=wg513fdFyP6JaM:&amp;ved=0CAUQjRw&amp;url=http://www.123rf.com/stock-photo/small.html&amp;ei=ViXIU-T0Kon5oAT7noHQCA&amp;bvm=bv.71198958,d.cGU&amp;psig=AFQjCNFsIYGozLZ1iNwI94gdv5QCnmk69Q&amp;ust=1405711768670751" TargetMode="External"/><Relationship Id="rId5" Type="http://schemas.openxmlformats.org/officeDocument/2006/relationships/hyperlink" Target="http://www.google.com.mx/url?sa=i&amp;rct=j&amp;q=&amp;esrc=s&amp;source=images&amp;cd=&amp;cad=rja&amp;uact=8&amp;docid=KPZetZyBjzdk9M&amp;tbnid=wg513fdFyP6JaM:&amp;ved=0CAUQjRw&amp;url=http://www.123rf.com/stock-photo/benevolence.html&amp;ei=rCTIU--7MtC9oQSR3oLwAg&amp;bvm=bv.71198958,d.cGU&amp;psig=AFQjCNFsIYGozLZ1iNwI94gdv5QCnmk69Q&amp;ust=1405711768670751" TargetMode="External"/><Relationship Id="rId10" Type="http://schemas.microsoft.com/office/2007/relationships/hdphoto" Target="../media/hdphoto7.wdp"/><Relationship Id="rId4" Type="http://schemas.microsoft.com/office/2007/relationships/hdphoto" Target="../media/hdphoto5.wdp"/><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conocer.gob.mx/index.php/estandaresdecompetenci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mailto:respinozat@stps.gob.m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 y="1196752"/>
            <a:ext cx="914399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301208"/>
            <a:ext cx="5267645" cy="10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951698" y="3068960"/>
            <a:ext cx="7279276" cy="1446550"/>
          </a:xfrm>
          <a:prstGeom prst="rect">
            <a:avLst/>
          </a:prstGeom>
          <a:noFill/>
        </p:spPr>
        <p:txBody>
          <a:bodyPr wrap="square" rtlCol="0">
            <a:spAutoFit/>
          </a:bodyPr>
          <a:lstStyle/>
          <a:p>
            <a:pPr algn="ctr"/>
            <a:r>
              <a:rPr lang="es-MX" sz="3200" b="1" dirty="0" smtClean="0">
                <a:latin typeface="Soberana Sans Ultra"/>
              </a:rPr>
              <a:t>Programa de Apoyo a la Productividad</a:t>
            </a:r>
          </a:p>
          <a:p>
            <a:pPr algn="ctr"/>
            <a:endParaRPr lang="es-MX" sz="2400" b="1" dirty="0" smtClean="0">
              <a:solidFill>
                <a:schemeClr val="tx1">
                  <a:lumMod val="75000"/>
                  <a:lumOff val="25000"/>
                </a:schemeClr>
              </a:solidFill>
              <a:latin typeface="Soberana Sans Ultra"/>
            </a:endParaRPr>
          </a:p>
        </p:txBody>
      </p:sp>
    </p:spTree>
    <p:extLst>
      <p:ext uri="{BB962C8B-B14F-4D97-AF65-F5344CB8AC3E}">
        <p14:creationId xmlns:p14="http://schemas.microsoft.com/office/powerpoint/2010/main" val="5397482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3894481307"/>
              </p:ext>
            </p:extLst>
          </p:nvPr>
        </p:nvGraphicFramePr>
        <p:xfrm>
          <a:off x="0" y="1052736"/>
          <a:ext cx="890121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2276872"/>
            <a:ext cx="2880320" cy="2880320"/>
          </a:xfrm>
          <a:prstGeom prst="rect">
            <a:avLst/>
          </a:prstGeom>
        </p:spPr>
      </p:pic>
      <p:sp>
        <p:nvSpPr>
          <p:cNvPr id="13" name="Text Box 8"/>
          <p:cNvSpPr txBox="1">
            <a:spLocks noChangeArrowheads="1"/>
          </p:cNvSpPr>
          <p:nvPr/>
        </p:nvSpPr>
        <p:spPr bwMode="auto">
          <a:xfrm>
            <a:off x="2339974" y="350689"/>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MX"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8"/>
          <p:cNvSpPr txBox="1">
            <a:spLocks noChangeArrowheads="1"/>
          </p:cNvSpPr>
          <p:nvPr/>
        </p:nvSpPr>
        <p:spPr bwMode="auto">
          <a:xfrm>
            <a:off x="2339974" y="262573"/>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2800" b="1" dirty="0" smtClean="0">
                <a:solidFill>
                  <a:srgbClr val="006600"/>
                </a:solidFill>
                <a:latin typeface="Arial Black" pitchFamily="34" charset="0"/>
                <a:cs typeface="Arial" pitchFamily="34" charset="0"/>
              </a:rPr>
              <a:t>Tipos de Apoyo</a:t>
            </a:r>
            <a:endParaRPr kumimoji="0" lang="es-MX" altLang="es-MX" sz="28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2" name="1 CuadroTexto"/>
          <p:cNvSpPr txBox="1"/>
          <p:nvPr/>
        </p:nvSpPr>
        <p:spPr>
          <a:xfrm>
            <a:off x="755576" y="4833559"/>
            <a:ext cx="3096344" cy="646331"/>
          </a:xfrm>
          <a:prstGeom prst="rect">
            <a:avLst/>
          </a:prstGeom>
          <a:solidFill>
            <a:schemeClr val="bg1"/>
          </a:solidFill>
        </p:spPr>
        <p:txBody>
          <a:bodyPr wrap="square" rtlCol="0">
            <a:spAutoFit/>
          </a:bodyPr>
          <a:lstStyle/>
          <a:p>
            <a:pPr algn="ctr"/>
            <a:r>
              <a:rPr lang="es-MX" b="1" dirty="0" smtClean="0">
                <a:latin typeface="Soberana Titular" pitchFamily="50" charset="0"/>
              </a:rPr>
              <a:t>Programa de apoyo a la Productividad</a:t>
            </a:r>
            <a:endParaRPr lang="es-MX" b="1" dirty="0">
              <a:latin typeface="Soberana Titular" pitchFamily="50" charset="0"/>
            </a:endParaRPr>
          </a:p>
        </p:txBody>
      </p:sp>
    </p:spTree>
    <p:extLst>
      <p:ext uri="{BB962C8B-B14F-4D97-AF65-F5344CB8AC3E}">
        <p14:creationId xmlns:p14="http://schemas.microsoft.com/office/powerpoint/2010/main" val="2335243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graphicEl>
                                              <a:dgm id="{604B9E83-3E1E-4BF1-800A-19B0002423B4}"/>
                                            </p:graphicEl>
                                          </p:spTgt>
                                        </p:tgtEl>
                                        <p:attrNameLst>
                                          <p:attrName>style.visibility</p:attrName>
                                        </p:attrNameLst>
                                      </p:cBhvr>
                                      <p:to>
                                        <p:strVal val="visible"/>
                                      </p:to>
                                    </p:set>
                                    <p:animEffect transition="in" filter="wipe(up)">
                                      <p:cBhvr>
                                        <p:cTn id="7" dur="500"/>
                                        <p:tgtEl>
                                          <p:spTgt spid="9">
                                            <p:graphicEl>
                                              <a:dgm id="{604B9E83-3E1E-4BF1-800A-19B0002423B4}"/>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graphicEl>
                                              <a:dgm id="{4A5E23F9-93AB-4E8A-B55E-B4AA4855829D}"/>
                                            </p:graphicEl>
                                          </p:spTgt>
                                        </p:tgtEl>
                                        <p:attrNameLst>
                                          <p:attrName>style.visibility</p:attrName>
                                        </p:attrNameLst>
                                      </p:cBhvr>
                                      <p:to>
                                        <p:strVal val="visible"/>
                                      </p:to>
                                    </p:set>
                                    <p:animEffect transition="in" filter="wipe(up)">
                                      <p:cBhvr>
                                        <p:cTn id="11" dur="500"/>
                                        <p:tgtEl>
                                          <p:spTgt spid="9">
                                            <p:graphicEl>
                                              <a:dgm id="{4A5E23F9-93AB-4E8A-B55E-B4AA4855829D}"/>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graphicEl>
                                              <a:dgm id="{F951A215-D90C-4C8E-8CF1-EB1CB4EFEF29}"/>
                                            </p:graphicEl>
                                          </p:spTgt>
                                        </p:tgtEl>
                                        <p:attrNameLst>
                                          <p:attrName>style.visibility</p:attrName>
                                        </p:attrNameLst>
                                      </p:cBhvr>
                                      <p:to>
                                        <p:strVal val="visible"/>
                                      </p:to>
                                    </p:set>
                                    <p:animEffect transition="in" filter="wipe(up)">
                                      <p:cBhvr>
                                        <p:cTn id="15" dur="500"/>
                                        <p:tgtEl>
                                          <p:spTgt spid="9">
                                            <p:graphicEl>
                                              <a:dgm id="{F951A215-D90C-4C8E-8CF1-EB1CB4EFEF29}"/>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graphicEl>
                                              <a:dgm id="{8744D78E-11FF-4E72-9228-27150F198844}"/>
                                            </p:graphicEl>
                                          </p:spTgt>
                                        </p:tgtEl>
                                        <p:attrNameLst>
                                          <p:attrName>style.visibility</p:attrName>
                                        </p:attrNameLst>
                                      </p:cBhvr>
                                      <p:to>
                                        <p:strVal val="visible"/>
                                      </p:to>
                                    </p:set>
                                    <p:animEffect transition="in" filter="wipe(up)">
                                      <p:cBhvr>
                                        <p:cTn id="19" dur="500"/>
                                        <p:tgtEl>
                                          <p:spTgt spid="9">
                                            <p:graphicEl>
                                              <a:dgm id="{8744D78E-11FF-4E72-9228-27150F198844}"/>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graphicEl>
                                              <a:dgm id="{358F77FF-DFC2-4AC6-ABF0-B573B3266D57}"/>
                                            </p:graphicEl>
                                          </p:spTgt>
                                        </p:tgtEl>
                                        <p:attrNameLst>
                                          <p:attrName>style.visibility</p:attrName>
                                        </p:attrNameLst>
                                      </p:cBhvr>
                                      <p:to>
                                        <p:strVal val="visible"/>
                                      </p:to>
                                    </p:set>
                                    <p:animEffect transition="in" filter="wipe(up)">
                                      <p:cBhvr>
                                        <p:cTn id="23" dur="500"/>
                                        <p:tgtEl>
                                          <p:spTgt spid="9">
                                            <p:graphicEl>
                                              <a:dgm id="{358F77FF-DFC2-4AC6-ABF0-B573B3266D57}"/>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graphicEl>
                                              <a:dgm id="{2E2D83D8-23CB-4AA0-A2BB-CD62115DAE37}"/>
                                            </p:graphicEl>
                                          </p:spTgt>
                                        </p:tgtEl>
                                        <p:attrNameLst>
                                          <p:attrName>style.visibility</p:attrName>
                                        </p:attrNameLst>
                                      </p:cBhvr>
                                      <p:to>
                                        <p:strVal val="visible"/>
                                      </p:to>
                                    </p:set>
                                    <p:animEffect transition="in" filter="wipe(up)">
                                      <p:cBhvr>
                                        <p:cTn id="27" dur="500"/>
                                        <p:tgtEl>
                                          <p:spTgt spid="9">
                                            <p:graphicEl>
                                              <a:dgm id="{2E2D83D8-23CB-4AA0-A2BB-CD62115DAE37}"/>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graphicEl>
                                              <a:dgm id="{C612AE20-0AB5-4126-98CA-C93D58393EA5}"/>
                                            </p:graphicEl>
                                          </p:spTgt>
                                        </p:tgtEl>
                                        <p:attrNameLst>
                                          <p:attrName>style.visibility</p:attrName>
                                        </p:attrNameLst>
                                      </p:cBhvr>
                                      <p:to>
                                        <p:strVal val="visible"/>
                                      </p:to>
                                    </p:set>
                                    <p:animEffect transition="in" filter="wipe(up)">
                                      <p:cBhvr>
                                        <p:cTn id="31" dur="500"/>
                                        <p:tgtEl>
                                          <p:spTgt spid="9">
                                            <p:graphicEl>
                                              <a:dgm id="{C612AE20-0AB5-4126-98CA-C93D58393EA5}"/>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graphicEl>
                                              <a:dgm id="{14AFDC22-5063-4DF0-89C5-5DD6C30DD83E}"/>
                                            </p:graphicEl>
                                          </p:spTgt>
                                        </p:tgtEl>
                                        <p:attrNameLst>
                                          <p:attrName>style.visibility</p:attrName>
                                        </p:attrNameLst>
                                      </p:cBhvr>
                                      <p:to>
                                        <p:strVal val="visible"/>
                                      </p:to>
                                    </p:set>
                                    <p:animEffect transition="in" filter="wipe(up)">
                                      <p:cBhvr>
                                        <p:cTn id="35" dur="500"/>
                                        <p:tgtEl>
                                          <p:spTgt spid="9">
                                            <p:graphicEl>
                                              <a:dgm id="{14AFDC22-5063-4DF0-89C5-5DD6C30DD83E}"/>
                                            </p:graphic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
                                            <p:graphicEl>
                                              <a:dgm id="{D218BD94-9BE7-43D7-9E4C-C0A8EA6075BE}"/>
                                            </p:graphicEl>
                                          </p:spTgt>
                                        </p:tgtEl>
                                        <p:attrNameLst>
                                          <p:attrName>style.visibility</p:attrName>
                                        </p:attrNameLst>
                                      </p:cBhvr>
                                      <p:to>
                                        <p:strVal val="visible"/>
                                      </p:to>
                                    </p:set>
                                    <p:animEffect transition="in" filter="wipe(up)">
                                      <p:cBhvr>
                                        <p:cTn id="39" dur="500"/>
                                        <p:tgtEl>
                                          <p:spTgt spid="9">
                                            <p:graphicEl>
                                              <a:dgm id="{D218BD94-9BE7-43D7-9E4C-C0A8EA6075BE}"/>
                                            </p:graphic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9">
                                            <p:graphicEl>
                                              <a:dgm id="{C936A26E-FF7E-4276-855F-53A150649300}"/>
                                            </p:graphicEl>
                                          </p:spTgt>
                                        </p:tgtEl>
                                        <p:attrNameLst>
                                          <p:attrName>style.visibility</p:attrName>
                                        </p:attrNameLst>
                                      </p:cBhvr>
                                      <p:to>
                                        <p:strVal val="visible"/>
                                      </p:to>
                                    </p:set>
                                    <p:animEffect transition="in" filter="wipe(up)">
                                      <p:cBhvr>
                                        <p:cTn id="43" dur="500"/>
                                        <p:tgtEl>
                                          <p:spTgt spid="9">
                                            <p:graphicEl>
                                              <a:dgm id="{C936A26E-FF7E-4276-855F-53A15064930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mph" presetSubtype="0" fill="hold" nodeType="clickEffect">
                                  <p:stCondLst>
                                    <p:cond delay="0"/>
                                  </p:stCondLst>
                                  <p:childTnLst>
                                    <p:animClr clrSpc="hsl" dir="cw">
                                      <p:cBhvr override="childStyle">
                                        <p:cTn id="47" dur="500" fill="hold"/>
                                        <p:tgtEl>
                                          <p:spTgt spid="10"/>
                                        </p:tgtEl>
                                        <p:attrNameLst>
                                          <p:attrName>style.color</p:attrName>
                                        </p:attrNameLst>
                                      </p:cBhvr>
                                      <p:by>
                                        <p:hsl h="7200000" s="0" l="0"/>
                                      </p:by>
                                    </p:animClr>
                                    <p:animClr clrSpc="hsl" dir="cw">
                                      <p:cBhvr>
                                        <p:cTn id="48" dur="500" fill="hold"/>
                                        <p:tgtEl>
                                          <p:spTgt spid="10"/>
                                        </p:tgtEl>
                                        <p:attrNameLst>
                                          <p:attrName>fillcolor</p:attrName>
                                        </p:attrNameLst>
                                      </p:cBhvr>
                                      <p:by>
                                        <p:hsl h="7200000" s="0" l="0"/>
                                      </p:by>
                                    </p:animClr>
                                    <p:animClr clrSpc="hsl" dir="cw">
                                      <p:cBhvr>
                                        <p:cTn id="49" dur="500" fill="hold"/>
                                        <p:tgtEl>
                                          <p:spTgt spid="10"/>
                                        </p:tgtEl>
                                        <p:attrNameLst>
                                          <p:attrName>stroke.color</p:attrName>
                                        </p:attrNameLst>
                                      </p:cBhvr>
                                      <p:by>
                                        <p:hsl h="7200000" s="0" l="0"/>
                                      </p:by>
                                    </p:animClr>
                                    <p:set>
                                      <p:cBhvr>
                                        <p:cTn id="50"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8"/>
          <p:cNvSpPr txBox="1">
            <a:spLocks noChangeArrowheads="1"/>
          </p:cNvSpPr>
          <p:nvPr/>
        </p:nvSpPr>
        <p:spPr bwMode="auto">
          <a:xfrm>
            <a:off x="2339974" y="316476"/>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MX"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8"/>
          <p:cNvSpPr txBox="1">
            <a:spLocks noChangeArrowheads="1"/>
          </p:cNvSpPr>
          <p:nvPr/>
        </p:nvSpPr>
        <p:spPr bwMode="auto">
          <a:xfrm>
            <a:off x="2339974" y="95563"/>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2400" b="1" dirty="0" smtClean="0">
                <a:solidFill>
                  <a:srgbClr val="006600"/>
                </a:solidFill>
                <a:latin typeface="Arial Black" pitchFamily="34" charset="0"/>
                <a:cs typeface="Arial" pitchFamily="34" charset="0"/>
              </a:rPr>
              <a:t>Curso de productividad y empleabilidad</a:t>
            </a:r>
            <a:endParaRPr kumimoji="0" lang="es-MX" altLang="es-MX" sz="4000" b="1" i="0" u="none" strike="noStrike" cap="none" normalizeH="0" baseline="0" dirty="0" smtClean="0">
              <a:ln>
                <a:noFill/>
              </a:ln>
              <a:solidFill>
                <a:schemeClr val="tx1"/>
              </a:solidFill>
              <a:effectLst/>
              <a:latin typeface="Arial Black" pitchFamily="34" charset="0"/>
              <a:cs typeface="Arial" pitchFamily="34" charset="0"/>
            </a:endParaRPr>
          </a:p>
        </p:txBody>
      </p:sp>
      <p:sp>
        <p:nvSpPr>
          <p:cNvPr id="2" name="1 CuadroTexto"/>
          <p:cNvSpPr txBox="1"/>
          <p:nvPr/>
        </p:nvSpPr>
        <p:spPr>
          <a:xfrm>
            <a:off x="3924672" y="836712"/>
            <a:ext cx="4752528" cy="1938992"/>
          </a:xfrm>
          <a:prstGeom prst="rect">
            <a:avLst/>
          </a:prstGeom>
          <a:noFill/>
        </p:spPr>
        <p:txBody>
          <a:bodyPr wrap="square" rtlCol="0">
            <a:spAutoFit/>
          </a:bodyPr>
          <a:lstStyle/>
          <a:p>
            <a:pPr algn="just"/>
            <a:endParaRPr lang="es-MX" sz="2000" dirty="0">
              <a:latin typeface="Soberana Sans" pitchFamily="50" charset="0"/>
            </a:endParaRPr>
          </a:p>
          <a:p>
            <a:pPr algn="ctr"/>
            <a:r>
              <a:rPr lang="es-MX" sz="2000" b="1" dirty="0" smtClean="0">
                <a:latin typeface="Soberana Sans Ultra"/>
              </a:rPr>
              <a:t>Objetivo:</a:t>
            </a:r>
          </a:p>
          <a:p>
            <a:pPr algn="ctr"/>
            <a:r>
              <a:rPr lang="es-MX" sz="2000" dirty="0">
                <a:latin typeface="Soberana Sans Ultra"/>
              </a:rPr>
              <a:t>Que los beneficiarios se sensibilicen sobre la </a:t>
            </a:r>
            <a:r>
              <a:rPr lang="es-MX" sz="2000" dirty="0" smtClean="0">
                <a:latin typeface="Soberana Sans Ultra"/>
              </a:rPr>
              <a:t>importancia de </a:t>
            </a:r>
            <a:r>
              <a:rPr lang="es-MX" sz="2000" dirty="0">
                <a:latin typeface="Soberana Sans Ultra"/>
              </a:rPr>
              <a:t>incrementar su productividad y empleabilidad</a:t>
            </a:r>
            <a:r>
              <a:rPr lang="es-MX" sz="2000" dirty="0" smtClean="0">
                <a:latin typeface="Soberana Sans Ultra"/>
              </a:rPr>
              <a:t>.</a:t>
            </a:r>
            <a:endParaRPr lang="es-MX" sz="2000" dirty="0">
              <a:latin typeface="Soberana Sans Ultr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2880"/>
            <a:ext cx="34956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34 CuadroTexto"/>
          <p:cNvSpPr txBox="1"/>
          <p:nvPr/>
        </p:nvSpPr>
        <p:spPr>
          <a:xfrm>
            <a:off x="4427984" y="2714128"/>
            <a:ext cx="4608512" cy="4175502"/>
          </a:xfrm>
          <a:prstGeom prst="rect">
            <a:avLst/>
          </a:prstGeom>
          <a:noFill/>
        </p:spPr>
        <p:txBody>
          <a:bodyPr wrap="square" rtlCol="0">
            <a:spAutoFit/>
          </a:bodyPr>
          <a:lstStyle/>
          <a:p>
            <a:pPr algn="ctr"/>
            <a:r>
              <a:rPr lang="es-MX" sz="2000" b="1" dirty="0" smtClean="0">
                <a:latin typeface="Soberana Sans Ultra"/>
              </a:rPr>
              <a:t>Monto de Apoyo:</a:t>
            </a:r>
          </a:p>
          <a:p>
            <a:pPr>
              <a:lnSpc>
                <a:spcPct val="115000"/>
              </a:lnSpc>
              <a:spcAft>
                <a:spcPts val="1000"/>
              </a:spcAft>
            </a:pPr>
            <a:r>
              <a:rPr lang="es-MX" sz="2000" dirty="0" smtClean="0">
                <a:latin typeface="Soberana Sans Ultra"/>
              </a:rPr>
              <a:t>La Secretaria del Trabajo y Previsión Social paga $69.60 por trabajador capacitado l</a:t>
            </a:r>
            <a:r>
              <a:rPr lang="es-MX" sz="2000" dirty="0" smtClean="0">
                <a:latin typeface="Soberana Sans Ultra"/>
                <a:ea typeface="Calibri"/>
                <a:cs typeface="Times New Roman"/>
              </a:rPr>
              <a:t>os </a:t>
            </a:r>
            <a:r>
              <a:rPr lang="es-MX" sz="2000" dirty="0">
                <a:latin typeface="Soberana Sans Ultra"/>
                <a:ea typeface="Calibri"/>
                <a:cs typeface="Times New Roman"/>
              </a:rPr>
              <a:t>cursos tendrán un mínimo de 10 y un máximo de 40 </a:t>
            </a:r>
            <a:r>
              <a:rPr lang="es-MX" sz="2000" dirty="0" smtClean="0">
                <a:latin typeface="Soberana Sans Ultra"/>
                <a:ea typeface="Calibri"/>
                <a:cs typeface="Times New Roman"/>
              </a:rPr>
              <a:t>beneficiarios se </a:t>
            </a:r>
            <a:r>
              <a:rPr lang="es-MX" sz="2000" dirty="0">
                <a:latin typeface="Soberana Sans Ultra"/>
                <a:ea typeface="Calibri"/>
                <a:cs typeface="Times New Roman"/>
              </a:rPr>
              <a:t>desarrolla en cinco </a:t>
            </a:r>
            <a:r>
              <a:rPr lang="es-MX" sz="2000" dirty="0" smtClean="0">
                <a:latin typeface="Soberana Sans Ultra"/>
                <a:ea typeface="Calibri"/>
                <a:cs typeface="Times New Roman"/>
              </a:rPr>
              <a:t>horas.</a:t>
            </a:r>
            <a:endParaRPr lang="es-MX" sz="2000" dirty="0" smtClean="0">
              <a:latin typeface="Soberana Sans Ultra"/>
            </a:endParaRPr>
          </a:p>
          <a:p>
            <a:pPr algn="ctr"/>
            <a:r>
              <a:rPr lang="es-MX" sz="2000" b="1" dirty="0" smtClean="0">
                <a:latin typeface="Soberana Sans Ultra"/>
              </a:rPr>
              <a:t>Costo para las Empresas:</a:t>
            </a:r>
          </a:p>
          <a:p>
            <a:pPr algn="ctr"/>
            <a:endParaRPr lang="es-MX" sz="2000" b="1" dirty="0">
              <a:latin typeface="Soberana Sans Ultra"/>
            </a:endParaRPr>
          </a:p>
          <a:p>
            <a:pPr algn="ctr"/>
            <a:r>
              <a:rPr lang="es-MX" sz="2000" u="sng" dirty="0" smtClean="0">
                <a:latin typeface="Soberana Sans Ultra"/>
              </a:rPr>
              <a:t>No tiene costo</a:t>
            </a:r>
            <a:endParaRPr lang="es-MX" sz="2000" u="sng" dirty="0">
              <a:latin typeface="Soberana Sans Ultra"/>
            </a:endParaRPr>
          </a:p>
          <a:p>
            <a:pPr algn="just"/>
            <a:endParaRPr lang="es-MX" sz="1600" dirty="0">
              <a:solidFill>
                <a:schemeClr val="tx1">
                  <a:lumMod val="65000"/>
                  <a:lumOff val="35000"/>
                </a:schemeClr>
              </a:solidFill>
              <a:latin typeface="Soberana Sans" pitchFamily="50" charset="0"/>
            </a:endParaRPr>
          </a:p>
        </p:txBody>
      </p:sp>
    </p:spTree>
    <p:extLst>
      <p:ext uri="{BB962C8B-B14F-4D97-AF65-F5344CB8AC3E}">
        <p14:creationId xmlns:p14="http://schemas.microsoft.com/office/powerpoint/2010/main" val="25964219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8"/>
          <p:cNvSpPr txBox="1">
            <a:spLocks noChangeArrowheads="1"/>
          </p:cNvSpPr>
          <p:nvPr/>
        </p:nvSpPr>
        <p:spPr bwMode="auto">
          <a:xfrm>
            <a:off x="2339974" y="316476"/>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MX"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8"/>
          <p:cNvSpPr txBox="1">
            <a:spLocks noChangeArrowheads="1"/>
          </p:cNvSpPr>
          <p:nvPr/>
        </p:nvSpPr>
        <p:spPr bwMode="auto">
          <a:xfrm>
            <a:off x="2339974" y="228360"/>
            <a:ext cx="5256362"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2400" b="1" dirty="0" smtClean="0">
                <a:solidFill>
                  <a:srgbClr val="006600"/>
                </a:solidFill>
                <a:latin typeface="Arial Black" pitchFamily="34" charset="0"/>
                <a:cs typeface="Arial" pitchFamily="34" charset="0"/>
              </a:rPr>
              <a:t>Asistencia técnico- legal en materia de productividad</a:t>
            </a:r>
            <a:endParaRPr kumimoji="0" lang="es-MX" altLang="es-MX" sz="40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2" name="1 CuadroTexto"/>
          <p:cNvSpPr txBox="1"/>
          <p:nvPr/>
        </p:nvSpPr>
        <p:spPr>
          <a:xfrm>
            <a:off x="4065736" y="908720"/>
            <a:ext cx="4968552" cy="2646878"/>
          </a:xfrm>
          <a:prstGeom prst="rect">
            <a:avLst/>
          </a:prstGeom>
          <a:noFill/>
        </p:spPr>
        <p:txBody>
          <a:bodyPr wrap="square" rtlCol="0">
            <a:spAutoFit/>
          </a:bodyPr>
          <a:lstStyle/>
          <a:p>
            <a:pPr algn="just"/>
            <a:endParaRPr lang="es-MX" sz="1600" dirty="0">
              <a:latin typeface="Soberana Sans" pitchFamily="50" charset="0"/>
            </a:endParaRPr>
          </a:p>
          <a:p>
            <a:pPr algn="ctr"/>
            <a:r>
              <a:rPr lang="es-MX" sz="1600" b="1" dirty="0" smtClean="0">
                <a:latin typeface="Soberana Sans Ultra"/>
              </a:rPr>
              <a:t>Objetivo:</a:t>
            </a:r>
          </a:p>
          <a:p>
            <a:pPr algn="ctr"/>
            <a:r>
              <a:rPr lang="es-MX" sz="1600" dirty="0">
                <a:latin typeface="Soberana Sans Ultra"/>
              </a:rPr>
              <a:t>Que los beneficiarios apliquen esquemas de mejora que permitan incrementar la productividad de los centros de trabajo en los que laboran, además de que éstos conozcan los criterios que deben observar para el cumplimiento de </a:t>
            </a:r>
            <a:r>
              <a:rPr lang="es-MX" dirty="0">
                <a:latin typeface="Soberana Sans Ultra"/>
              </a:rPr>
              <a:t>las obligaciones que en materia de productividad dispone la LFT.</a:t>
            </a:r>
          </a:p>
        </p:txBody>
      </p:sp>
      <p:sp>
        <p:nvSpPr>
          <p:cNvPr id="35" name="34 CuadroTexto"/>
          <p:cNvSpPr txBox="1"/>
          <p:nvPr/>
        </p:nvSpPr>
        <p:spPr>
          <a:xfrm>
            <a:off x="3851920" y="3742918"/>
            <a:ext cx="5197648" cy="2800767"/>
          </a:xfrm>
          <a:prstGeom prst="rect">
            <a:avLst/>
          </a:prstGeom>
          <a:noFill/>
        </p:spPr>
        <p:txBody>
          <a:bodyPr wrap="square" rtlCol="0">
            <a:spAutoFit/>
          </a:bodyPr>
          <a:lstStyle/>
          <a:p>
            <a:pPr algn="ctr"/>
            <a:r>
              <a:rPr lang="es-MX" sz="1600" b="1" dirty="0" smtClean="0">
                <a:latin typeface="Soberana Sans Ultra"/>
              </a:rPr>
              <a:t>Monto de Apoyo:</a:t>
            </a:r>
          </a:p>
          <a:p>
            <a:pPr marL="285750" indent="-285750" algn="ctr">
              <a:buFont typeface="Wingdings" pitchFamily="2" charset="2"/>
              <a:buChar char="ü"/>
            </a:pPr>
            <a:r>
              <a:rPr lang="es-MX" sz="1600" dirty="0">
                <a:latin typeface="Soberana Sans Ultra"/>
              </a:rPr>
              <a:t>La asistencia dura 40 horas (70% trabajo en fábrica; 25% trabajo de gabinete y 5% orientación legal).</a:t>
            </a:r>
          </a:p>
          <a:p>
            <a:pPr marL="285750" indent="-285750" algn="ctr">
              <a:buFont typeface="Wingdings" pitchFamily="2" charset="2"/>
              <a:buChar char="ü"/>
            </a:pPr>
            <a:r>
              <a:rPr lang="es-MX" sz="1600" dirty="0">
                <a:latin typeface="Soberana Sans Ultra"/>
              </a:rPr>
              <a:t>La STPS cubre el 80% del costo de la </a:t>
            </a:r>
            <a:r>
              <a:rPr lang="es-MX" sz="1600" dirty="0" smtClean="0">
                <a:latin typeface="Soberana Sans Ultra"/>
              </a:rPr>
              <a:t>asistencia.</a:t>
            </a:r>
            <a:endParaRPr lang="es-MX" sz="1600" dirty="0">
              <a:latin typeface="Soberana Sans Ultra"/>
            </a:endParaRPr>
          </a:p>
          <a:p>
            <a:pPr marL="285750" indent="-285750" algn="ctr">
              <a:buFont typeface="Wingdings" pitchFamily="2" charset="2"/>
              <a:buChar char="ü"/>
            </a:pPr>
            <a:r>
              <a:rPr lang="es-MX" sz="1600" dirty="0">
                <a:latin typeface="Soberana Sans Ultra"/>
              </a:rPr>
              <a:t>El costo total de la asistencia es de $29,000.00.</a:t>
            </a:r>
          </a:p>
          <a:p>
            <a:pPr marL="285750" indent="-285750" algn="ctr">
              <a:buFont typeface="Wingdings" pitchFamily="2" charset="2"/>
              <a:buChar char="ü"/>
            </a:pPr>
            <a:endParaRPr lang="es-MX" sz="1600" dirty="0" smtClean="0">
              <a:latin typeface="Soberana Sans Ultra"/>
            </a:endParaRPr>
          </a:p>
          <a:p>
            <a:pPr algn="ctr"/>
            <a:r>
              <a:rPr lang="es-MX" sz="1600" b="1" dirty="0" smtClean="0">
                <a:latin typeface="Soberana Sans Ultra"/>
              </a:rPr>
              <a:t>Costo para las Empresas:</a:t>
            </a:r>
            <a:endParaRPr lang="es-MX" sz="1600" b="1" dirty="0">
              <a:latin typeface="Soberana Sans Ultra"/>
            </a:endParaRPr>
          </a:p>
          <a:p>
            <a:pPr marL="285750" indent="-285750" algn="ctr">
              <a:buFont typeface="Wingdings" pitchFamily="2" charset="2"/>
              <a:buChar char="ü"/>
            </a:pPr>
            <a:r>
              <a:rPr lang="es-MX" sz="1600" dirty="0">
                <a:latin typeface="Soberana Sans Ultra"/>
              </a:rPr>
              <a:t>L</a:t>
            </a:r>
            <a:r>
              <a:rPr lang="es-MX" sz="1600" dirty="0" smtClean="0">
                <a:latin typeface="Soberana Sans Ultra"/>
              </a:rPr>
              <a:t>a </a:t>
            </a:r>
            <a:r>
              <a:rPr lang="es-MX" sz="1600" dirty="0">
                <a:latin typeface="Soberana Sans Ultra"/>
              </a:rPr>
              <a:t>empresa el 20% restante</a:t>
            </a:r>
          </a:p>
        </p:txBody>
      </p:sp>
      <p:pic>
        <p:nvPicPr>
          <p:cNvPr id="2050" name="Picture 2" descr="C:\Users\rafael.camacho.Luisfernando-PC\Desktop\presentaciones\ASESORIA-DE-PROTOCOL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67" y="1858714"/>
            <a:ext cx="3195414" cy="32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209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8"/>
          <p:cNvSpPr txBox="1">
            <a:spLocks noChangeArrowheads="1"/>
          </p:cNvSpPr>
          <p:nvPr/>
        </p:nvSpPr>
        <p:spPr bwMode="auto">
          <a:xfrm>
            <a:off x="2339974" y="316476"/>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MX"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8"/>
          <p:cNvSpPr txBox="1">
            <a:spLocks noChangeArrowheads="1"/>
          </p:cNvSpPr>
          <p:nvPr/>
        </p:nvSpPr>
        <p:spPr bwMode="auto">
          <a:xfrm>
            <a:off x="2339974" y="228360"/>
            <a:ext cx="5256362"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s-MX" altLang="es-MX" sz="2400" b="1" u="sng" dirty="0">
                <a:solidFill>
                  <a:srgbClr val="006600"/>
                </a:solidFill>
                <a:latin typeface="Arial Black" pitchFamily="34" charset="0"/>
                <a:cs typeface="Arial" pitchFamily="34" charset="0"/>
              </a:rPr>
              <a:t>Capacitación específica por competencias</a:t>
            </a:r>
          </a:p>
        </p:txBody>
      </p:sp>
      <p:sp>
        <p:nvSpPr>
          <p:cNvPr id="2" name="1 CuadroTexto"/>
          <p:cNvSpPr txBox="1"/>
          <p:nvPr/>
        </p:nvSpPr>
        <p:spPr>
          <a:xfrm>
            <a:off x="4241898" y="1112837"/>
            <a:ext cx="4752528" cy="2616101"/>
          </a:xfrm>
          <a:prstGeom prst="rect">
            <a:avLst/>
          </a:prstGeom>
          <a:noFill/>
        </p:spPr>
        <p:txBody>
          <a:bodyPr wrap="square" rtlCol="0">
            <a:spAutoFit/>
          </a:bodyPr>
          <a:lstStyle/>
          <a:p>
            <a:pPr algn="just"/>
            <a:endParaRPr lang="es-MX" sz="1600" dirty="0">
              <a:latin typeface="Soberana Sans" pitchFamily="50" charset="0"/>
            </a:endParaRPr>
          </a:p>
          <a:p>
            <a:pPr algn="ctr"/>
            <a:r>
              <a:rPr lang="es-MX" b="1" dirty="0" smtClean="0">
                <a:latin typeface="Soberana Sans Ultra"/>
              </a:rPr>
              <a:t>Objetivo:</a:t>
            </a:r>
          </a:p>
          <a:p>
            <a:pPr algn="ctr"/>
            <a:r>
              <a:rPr lang="es-MX" dirty="0">
                <a:latin typeface="Soberana Sans Ultra"/>
              </a:rPr>
              <a:t>Que los beneficiarios desarrollen las competencias necesarias que contribuyan al óptimo desempeño de su ocupación, y en su caso, sirvan como base para el proceso de </a:t>
            </a:r>
            <a:r>
              <a:rPr lang="es-MX" sz="2000" dirty="0">
                <a:latin typeface="Soberana Sans Ultra"/>
              </a:rPr>
              <a:t>certificación correspondiente.</a:t>
            </a:r>
          </a:p>
        </p:txBody>
      </p:sp>
      <p:sp>
        <p:nvSpPr>
          <p:cNvPr id="35" name="34 CuadroTexto"/>
          <p:cNvSpPr txBox="1"/>
          <p:nvPr/>
        </p:nvSpPr>
        <p:spPr>
          <a:xfrm>
            <a:off x="4241898" y="3933056"/>
            <a:ext cx="4752528" cy="2585323"/>
          </a:xfrm>
          <a:prstGeom prst="rect">
            <a:avLst/>
          </a:prstGeom>
          <a:noFill/>
        </p:spPr>
        <p:txBody>
          <a:bodyPr wrap="square" rtlCol="0">
            <a:spAutoFit/>
          </a:bodyPr>
          <a:lstStyle/>
          <a:p>
            <a:pPr algn="ctr"/>
            <a:r>
              <a:rPr lang="es-MX" b="1" dirty="0" smtClean="0">
                <a:latin typeface="Soberana Sans Ultra"/>
              </a:rPr>
              <a:t>Monto de Apoyo:</a:t>
            </a:r>
          </a:p>
          <a:p>
            <a:pPr marL="285750" indent="-285750" algn="ctr">
              <a:buFont typeface="Wingdings" pitchFamily="2" charset="2"/>
              <a:buChar char="ü"/>
            </a:pPr>
            <a:r>
              <a:rPr lang="es-MX" dirty="0">
                <a:latin typeface="Soberana Sans Ultra"/>
              </a:rPr>
              <a:t>La STPS cubre desde un 30% hasta un 80% del costo por hora de la capacitación ($625.00)</a:t>
            </a:r>
          </a:p>
          <a:p>
            <a:pPr marL="285750" indent="-285750" algn="ctr">
              <a:buFont typeface="Wingdings" pitchFamily="2" charset="2"/>
              <a:buChar char="ü"/>
            </a:pPr>
            <a:endParaRPr lang="es-MX" dirty="0" smtClean="0">
              <a:latin typeface="Soberana Sans Ultra"/>
            </a:endParaRPr>
          </a:p>
          <a:p>
            <a:pPr algn="ctr"/>
            <a:r>
              <a:rPr lang="es-MX" b="1" dirty="0" smtClean="0">
                <a:latin typeface="Soberana Sans Ultra"/>
              </a:rPr>
              <a:t>Costo para las Empresas:</a:t>
            </a:r>
          </a:p>
          <a:p>
            <a:pPr algn="ctr"/>
            <a:endParaRPr lang="es-MX" b="1" dirty="0">
              <a:latin typeface="Soberana Sans Ultra"/>
            </a:endParaRPr>
          </a:p>
          <a:p>
            <a:pPr marL="285750" indent="-285750" algn="ctr">
              <a:buFont typeface="Wingdings" pitchFamily="2" charset="2"/>
              <a:buChar char="ü"/>
            </a:pPr>
            <a:r>
              <a:rPr lang="es-MX" dirty="0">
                <a:latin typeface="Soberana Sans Ultra"/>
              </a:rPr>
              <a:t>La empresa paga la diferencia, si la hubiera</a:t>
            </a:r>
            <a:r>
              <a:rPr lang="es-MX" dirty="0" smtClean="0">
                <a:latin typeface="Soberana Sans Ultra"/>
              </a:rPr>
              <a:t>.</a:t>
            </a:r>
            <a:endParaRPr lang="es-MX" dirty="0">
              <a:latin typeface="Soberana Sans Ultra"/>
            </a:endParaRPr>
          </a:p>
        </p:txBody>
      </p:sp>
      <p:pic>
        <p:nvPicPr>
          <p:cNvPr id="7" name="Picture 4" descr="http://1.bp.blogspot.com/_wDgPYxZFxG4/TAfv-KIjfMI/AAAAAAAAABU/wo1LCdooaoo/s1600/Sitiop+en+contruccion.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4000" l="8500" r="97125">
                        <a14:foregroundMark x1="58000" y1="42250" x2="58000" y2="42250"/>
                        <a14:foregroundMark x1="49875" y1="35500" x2="49875" y2="35500"/>
                        <a14:foregroundMark x1="53500" y1="53250" x2="53500" y2="53250"/>
                        <a14:foregroundMark x1="53375" y1="47000" x2="53375" y2="47000"/>
                        <a14:foregroundMark x1="51625" y1="47500" x2="51625" y2="47500"/>
                        <a14:foregroundMark x1="53625" y1="39750" x2="53625" y2="39750"/>
                        <a14:foregroundMark x1="62625" y1="36000" x2="62625" y2="36000"/>
                        <a14:foregroundMark x1="62750" y1="47750" x2="62750" y2="47750"/>
                        <a14:foregroundMark x1="63125" y1="54750" x2="63125" y2="54750"/>
                        <a14:foregroundMark x1="53750" y1="56750" x2="53750" y2="56750"/>
                        <a14:foregroundMark x1="63125" y1="57250" x2="63125" y2="57250"/>
                        <a14:foregroundMark x1="61375" y1="54250" x2="61375" y2="54250"/>
                        <a14:foregroundMark x1="53875" y1="59250" x2="53875" y2="59250"/>
                        <a14:foregroundMark x1="51250" y1="56000" x2="51250" y2="56000"/>
                        <a14:foregroundMark x1="42875" y1="53000" x2="42875" y2="53000"/>
                        <a14:foregroundMark x1="42875" y1="15750" x2="42875" y2="15750"/>
                        <a14:foregroundMark x1="42500" y1="14750" x2="42500" y2="14750"/>
                        <a14:foregroundMark x1="45000" y1="17750" x2="45000" y2="17750"/>
                        <a14:foregroundMark x1="45000" y1="16500" x2="45000" y2="16500"/>
                        <a14:foregroundMark x1="29000" y1="51500" x2="29000" y2="51500"/>
                        <a14:foregroundMark x1="26250" y1="54500" x2="26250" y2="54500"/>
                        <a14:foregroundMark x1="15000" y1="22500" x2="15000" y2="22500"/>
                        <a14:foregroundMark x1="19250" y1="53000" x2="19250" y2="53000"/>
                        <a14:foregroundMark x1="22000" y1="61250" x2="22000" y2="61250"/>
                        <a14:foregroundMark x1="13750" y1="55500" x2="13750" y2="55500"/>
                        <a14:foregroundMark x1="33500" y1="79500" x2="33500" y2="79500"/>
                        <a14:foregroundMark x1="62500" y1="84750" x2="62500" y2="84750"/>
                        <a14:foregroundMark x1="80750" y1="91500" x2="80750" y2="91500"/>
                        <a14:foregroundMark x1="73375" y1="63750" x2="73375" y2="63750"/>
                        <a14:foregroundMark x1="68000" y1="63500" x2="68000" y2="63500"/>
                        <a14:foregroundMark x1="84250" y1="62250" x2="84250" y2="62250"/>
                        <a14:foregroundMark x1="87250" y1="64750" x2="87250" y2="64750"/>
                        <a14:foregroundMark x1="93750" y1="60500" x2="93750" y2="60500"/>
                        <a14:foregroundMark x1="97125" y1="69250" x2="97125" y2="69250"/>
                        <a14:foregroundMark x1="90250" y1="84750" x2="90250" y2="84750"/>
                        <a14:foregroundMark x1="87125" y1="84500" x2="87125" y2="84500"/>
                        <a14:foregroundMark x1="86000" y1="84500" x2="86000" y2="84500"/>
                        <a14:foregroundMark x1="85500" y1="84500" x2="85500" y2="84500"/>
                        <a14:foregroundMark x1="90375" y1="84500" x2="90375" y2="84500"/>
                        <a14:foregroundMark x1="89875" y1="84500" x2="89875" y2="84500"/>
                        <a14:foregroundMark x1="95875" y1="68000" x2="95875" y2="68000"/>
                        <a14:foregroundMark x1="93500" y1="68750" x2="93500" y2="68750"/>
                        <a14:foregroundMark x1="94375" y1="64000" x2="94375" y2="64000"/>
                        <a14:foregroundMark x1="68500" y1="88500" x2="68500" y2="88500"/>
                        <a14:foregroundMark x1="63125" y1="84750" x2="63125" y2="84750"/>
                        <a14:foregroundMark x1="63125" y1="81000" x2="63125" y2="81000"/>
                        <a14:foregroundMark x1="71625" y1="78000" x2="71625" y2="78000"/>
                        <a14:foregroundMark x1="71125" y1="83250" x2="71125" y2="83250"/>
                        <a14:foregroundMark x1="41375" y1="84000" x2="41375" y2="84000"/>
                        <a14:foregroundMark x1="44875" y1="87000" x2="44875" y2="87000"/>
                        <a14:foregroundMark x1="49250" y1="81000" x2="49250" y2="81000"/>
                        <a14:foregroundMark x1="49375" y1="79250" x2="49375" y2="79250"/>
                        <a14:foregroundMark x1="34875" y1="79750" x2="34875" y2="79750"/>
                        <a14:foregroundMark x1="30875" y1="80250" x2="30875" y2="80250"/>
                        <a14:foregroundMark x1="30750" y1="73500" x2="30750" y2="73500"/>
                        <a14:foregroundMark x1="30625" y1="65500" x2="30625" y2="65500"/>
                        <a14:foregroundMark x1="30375" y1="63500" x2="30375" y2="63500"/>
                        <a14:foregroundMark x1="8500" y1="32250" x2="8500" y2="32250"/>
                        <a14:foregroundMark x1="9125" y1="27000" x2="9125" y2="27000"/>
                        <a14:foregroundMark x1="8625" y1="26250" x2="8625" y2="26250"/>
                        <a14:foregroundMark x1="12625" y1="73250" x2="12625" y2="73250"/>
                        <a14:foregroundMark x1="11875" y1="68250" x2="11875" y2="68250"/>
                        <a14:foregroundMark x1="17625" y1="68500" x2="17625" y2="68500"/>
                        <a14:foregroundMark x1="18000" y1="73000" x2="18000" y2="73000"/>
                        <a14:foregroundMark x1="18750" y1="88250" x2="18750" y2="88250"/>
                        <a14:foregroundMark x1="21500" y1="90500" x2="21500" y2="90500"/>
                        <a14:foregroundMark x1="12375" y1="92500" x2="12375" y2="92500"/>
                        <a14:foregroundMark x1="14750" y1="94000" x2="14750" y2="94000"/>
                        <a14:foregroundMark x1="22125" y1="67250" x2="22125" y2="67250"/>
                        <a14:foregroundMark x1="21125" y1="61500" x2="21125" y2="61500"/>
                        <a14:foregroundMark x1="20750" y1="57000" x2="20750" y2="57000"/>
                        <a14:foregroundMark x1="19500" y1="52250" x2="19500" y2="52250"/>
                        <a14:foregroundMark x1="19125" y1="49250" x2="19125" y2="49250"/>
                        <a14:foregroundMark x1="18250" y1="48750" x2="18250" y2="48750"/>
                        <a14:foregroundMark x1="16000" y1="59500" x2="16000" y2="59500"/>
                        <a14:foregroundMark x1="16000" y1="63750" x2="16000" y2="63750"/>
                        <a14:foregroundMark x1="37000" y1="52250" x2="37000" y2="52250"/>
                        <a14:foregroundMark x1="39375" y1="56500" x2="39375" y2="56500"/>
                        <a14:foregroundMark x1="38750" y1="46750" x2="38750" y2="46750"/>
                        <a14:foregroundMark x1="42375" y1="46750" x2="42375" y2="46750"/>
                        <a14:foregroundMark x1="59500" y1="52000" x2="59500" y2="52000"/>
                        <a14:foregroundMark x1="58125" y1="51750" x2="58125" y2="51750"/>
                        <a14:foregroundMark x1="57250" y1="52250" x2="57250" y2="52250"/>
                        <a14:foregroundMark x1="56375" y1="52500" x2="56375" y2="52500"/>
                        <a14:foregroundMark x1="53125" y1="36250" x2="53125" y2="36250"/>
                        <a14:foregroundMark x1="29875" y1="80000" x2="29875" y2="80000"/>
                        <a14:foregroundMark x1="29625" y1="79000" x2="29625" y2="79000"/>
                        <a14:foregroundMark x1="28750" y1="79750" x2="28750" y2="79750"/>
                        <a14:foregroundMark x1="29500" y1="81500" x2="29500" y2="81500"/>
                        <a14:foregroundMark x1="30750" y1="85250" x2="30750" y2="85250"/>
                        <a14:foregroundMark x1="31000" y1="84500" x2="31000" y2="84500"/>
                        <a14:foregroundMark x1="30750" y1="83500" x2="30750" y2="83500"/>
                        <a14:foregroundMark x1="27875" y1="83500" x2="27875" y2="83500"/>
                        <a14:foregroundMark x1="26125" y1="86250" x2="26125" y2="86250"/>
                        <a14:foregroundMark x1="27000" y1="89000" x2="27000" y2="89000"/>
                        <a14:foregroundMark x1="27250" y1="92250" x2="27250" y2="92250"/>
                        <a14:foregroundMark x1="29250" y1="93250" x2="29250" y2="93250"/>
                        <a14:foregroundMark x1="48625" y1="92500" x2="48625" y2="92500"/>
                        <a14:foregroundMark x1="51125" y1="90250" x2="51125" y2="90250"/>
                        <a14:foregroundMark x1="45125" y1="77500" x2="45125" y2="77500"/>
                        <a14:foregroundMark x1="45000" y1="76500" x2="45000" y2="76500"/>
                        <a14:foregroundMark x1="42625" y1="76250" x2="42625" y2="76250"/>
                        <a14:foregroundMark x1="42375" y1="75750" x2="42375" y2="75750"/>
                        <a14:foregroundMark x1="42250" y1="78000" x2="42250" y2="78000"/>
                        <a14:foregroundMark x1="42000" y1="76500" x2="42000" y2="76500"/>
                        <a14:foregroundMark x1="27000" y1="82250" x2="27000" y2="82250"/>
                        <a14:foregroundMark x1="30750" y1="69750" x2="30750" y2="69750"/>
                        <a14:foregroundMark x1="30125" y1="76750" x2="30125" y2="76750"/>
                        <a14:foregroundMark x1="30500" y1="65250" x2="30500" y2="65250"/>
                        <a14:foregroundMark x1="30375" y1="68750" x2="30375" y2="68750"/>
                        <a14:foregroundMark x1="30750" y1="72500" x2="30750" y2="72500"/>
                        <a14:foregroundMark x1="31000" y1="76750" x2="31000" y2="76750"/>
                        <a14:foregroundMark x1="30750" y1="75500" x2="30750" y2="75500"/>
                        <a14:foregroundMark x1="30625" y1="74250" x2="30625" y2="74250"/>
                        <a14:foregroundMark x1="30625" y1="72250" x2="30625" y2="72250"/>
                        <a14:foregroundMark x1="30625" y1="71250" x2="30625" y2="71250"/>
                        <a14:foregroundMark x1="30750" y1="69250" x2="30750" y2="69250"/>
                        <a14:foregroundMark x1="30750" y1="68000" x2="30750" y2="68000"/>
                        <a14:foregroundMark x1="30625" y1="67000" x2="30625" y2="67000"/>
                        <a14:foregroundMark x1="30625" y1="66750" x2="30625" y2="66750"/>
                        <a14:foregroundMark x1="30750" y1="64250" x2="30750" y2="64250"/>
                        <a14:foregroundMark x1="30375" y1="46000" x2="30375" y2="46000"/>
                        <a14:foregroundMark x1="31125" y1="48500" x2="31125" y2="48500"/>
                        <a14:foregroundMark x1="31875" y1="49250" x2="31875" y2="49250"/>
                        <a14:foregroundMark x1="32750" y1="52000" x2="32750" y2="52000"/>
                        <a14:foregroundMark x1="33375" y1="53000" x2="33375" y2="53000"/>
                        <a14:foregroundMark x1="34000" y1="53750" x2="34000" y2="53750"/>
                        <a14:foregroundMark x1="34500" y1="54750" x2="34500" y2="54750"/>
                        <a14:foregroundMark x1="27750" y1="58500" x2="27750" y2="58500"/>
                        <a14:foregroundMark x1="26500" y1="55750" x2="26500" y2="55750"/>
                        <a14:foregroundMark x1="26875" y1="57250" x2="26875" y2="57250"/>
                        <a14:foregroundMark x1="26000" y1="55750" x2="26000" y2="55750"/>
                        <a14:foregroundMark x1="30875" y1="46750" x2="30875" y2="46750"/>
                        <a14:foregroundMark x1="31500" y1="48500" x2="31500" y2="48500"/>
                        <a14:foregroundMark x1="32625" y1="50500" x2="32625" y2="50500"/>
                        <a14:foregroundMark x1="32375" y1="49750" x2="32375" y2="49750"/>
                        <a14:foregroundMark x1="32000" y1="48250" x2="32000" y2="48250"/>
                        <a14:foregroundMark x1="31375" y1="47000" x2="31375" y2="47000"/>
                        <a14:foregroundMark x1="33500" y1="52500" x2="33500" y2="52500"/>
                        <a14:foregroundMark x1="33500" y1="51000" x2="33500" y2="51000"/>
                        <a14:foregroundMark x1="34000" y1="57000" x2="34000" y2="57000"/>
                        <a14:foregroundMark x1="33125" y1="59000" x2="33125" y2="59000"/>
                        <a14:foregroundMark x1="32125" y1="61000" x2="32125" y2="61000"/>
                        <a14:foregroundMark x1="67250" y1="64000" x2="67250" y2="64000"/>
                        <a14:foregroundMark x1="69750" y1="64250" x2="69750" y2="64250"/>
                        <a14:foregroundMark x1="38625" y1="50000" x2="38625" y2="50000"/>
                        <a14:foregroundMark x1="16125" y1="54750" x2="16125" y2="54750"/>
                        <a14:foregroundMark x1="19250" y1="66500" x2="19250" y2="66500"/>
                        <a14:foregroundMark x1="26625" y1="52750" x2="26625" y2="52750"/>
                        <a14:foregroundMark x1="27125" y1="51750" x2="27250" y2="51500"/>
                        <a14:foregroundMark x1="27625" y1="50750" x2="27625" y2="50750"/>
                        <a14:foregroundMark x1="28000" y1="50250" x2="28000" y2="50250"/>
                        <a14:foregroundMark x1="28375" y1="49500" x2="28375" y2="49500"/>
                        <a14:foregroundMark x1="28500" y1="49000" x2="28625" y2="48750"/>
                        <a14:foregroundMark x1="28875" y1="48000" x2="28875" y2="48000"/>
                        <a14:foregroundMark x1="28875" y1="47250" x2="28875" y2="47250"/>
                        <a14:foregroundMark x1="29375" y1="46750" x2="29375" y2="46750"/>
                        <a14:foregroundMark x1="29875" y1="46250" x2="29875" y2="46250"/>
                        <a14:foregroundMark x1="30000" y1="45750" x2="30000" y2="45750"/>
                        <a14:foregroundMark x1="26375" y1="53500" x2="26375" y2="53500"/>
                        <a14:foregroundMark x1="26125" y1="53750" x2="26125" y2="53750"/>
                        <a14:foregroundMark x1="25750" y1="54000" x2="25750" y2="54000"/>
                        <a14:foregroundMark x1="30875" y1="70250" x2="30875" y2="70250"/>
                        <a14:foregroundMark x1="30875" y1="70750" x2="30875" y2="70750"/>
                        <a14:foregroundMark x1="30875" y1="71500" x2="30875" y2="71500"/>
                        <a14:foregroundMark x1="31000" y1="72000" x2="31000" y2="72000"/>
                        <a14:foregroundMark x1="30625" y1="64250" x2="30625" y2="64250"/>
                        <a14:foregroundMark x1="30250" y1="65250" x2="30250" y2="65250"/>
                        <a14:foregroundMark x1="30375" y1="67500" x2="30375" y2="67500"/>
                        <a14:foregroundMark x1="30375" y1="69000" x2="30375" y2="69000"/>
                        <a14:foregroundMark x1="30500" y1="70000" x2="30500" y2="70000"/>
                        <a14:foregroundMark x1="30500" y1="71250" x2="30500" y2="71250"/>
                        <a14:foregroundMark x1="61750" y1="46750" x2="61750" y2="46750"/>
                        <a14:foregroundMark x1="59000" y1="50000" x2="59000" y2="50000"/>
                        <a14:foregroundMark x1="59875" y1="50250" x2="59875" y2="50250"/>
                        <a14:foregroundMark x1="91875" y1="68500" x2="91875" y2="68500"/>
                        <a14:foregroundMark x1="94750" y1="88250" x2="94750" y2="88250"/>
                        <a14:foregroundMark x1="94750" y1="84750" x2="94750" y2="84750"/>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2420888"/>
            <a:ext cx="3606276" cy="180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6624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8"/>
          <p:cNvSpPr txBox="1">
            <a:spLocks noChangeArrowheads="1"/>
          </p:cNvSpPr>
          <p:nvPr/>
        </p:nvSpPr>
        <p:spPr bwMode="auto">
          <a:xfrm>
            <a:off x="2339974" y="316476"/>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MX"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8"/>
          <p:cNvSpPr txBox="1">
            <a:spLocks noChangeArrowheads="1"/>
          </p:cNvSpPr>
          <p:nvPr/>
        </p:nvSpPr>
        <p:spPr bwMode="auto">
          <a:xfrm>
            <a:off x="2339974" y="228360"/>
            <a:ext cx="5256362"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s-MX" altLang="es-MX" sz="2400" b="1" u="sng" dirty="0">
                <a:solidFill>
                  <a:srgbClr val="006600"/>
                </a:solidFill>
                <a:latin typeface="Soberana Sans Ultra"/>
                <a:cs typeface="Arial" pitchFamily="34" charset="0"/>
              </a:rPr>
              <a:t>Estímulos a la certificación de competencias laborales</a:t>
            </a:r>
          </a:p>
        </p:txBody>
      </p:sp>
      <p:sp>
        <p:nvSpPr>
          <p:cNvPr id="2" name="1 CuadroTexto"/>
          <p:cNvSpPr txBox="1"/>
          <p:nvPr/>
        </p:nvSpPr>
        <p:spPr>
          <a:xfrm>
            <a:off x="3987751" y="868506"/>
            <a:ext cx="5048745" cy="2369880"/>
          </a:xfrm>
          <a:prstGeom prst="rect">
            <a:avLst/>
          </a:prstGeom>
          <a:noFill/>
        </p:spPr>
        <p:txBody>
          <a:bodyPr wrap="square" rtlCol="0">
            <a:spAutoFit/>
          </a:bodyPr>
          <a:lstStyle/>
          <a:p>
            <a:pPr algn="just"/>
            <a:endParaRPr lang="es-MX" sz="1600" dirty="0">
              <a:latin typeface="Soberana Sans" pitchFamily="50" charset="0"/>
            </a:endParaRPr>
          </a:p>
          <a:p>
            <a:pPr algn="ctr"/>
            <a:r>
              <a:rPr lang="es-MX" sz="1600" b="1" dirty="0" smtClean="0">
                <a:latin typeface="Soberana Sans Ultra"/>
              </a:rPr>
              <a:t>Objetivo:</a:t>
            </a:r>
          </a:p>
          <a:p>
            <a:pPr algn="ctr"/>
            <a:r>
              <a:rPr lang="es-MX" sz="1600" dirty="0">
                <a:latin typeface="Soberana Sans Ultra"/>
              </a:rPr>
              <a:t>Que los beneficiarios obtengan un certificado de competencia laboral emitido por la autoridad correspondiente que contribuya a su desarrollo personal y profesional además de que les proporcione </a:t>
            </a:r>
            <a:r>
              <a:rPr lang="es-MX" dirty="0">
                <a:latin typeface="Soberana Sans Ultra"/>
              </a:rPr>
              <a:t>mayores oportunidades de empleabilidad.</a:t>
            </a:r>
          </a:p>
        </p:txBody>
      </p:sp>
      <p:sp>
        <p:nvSpPr>
          <p:cNvPr id="35" name="34 CuadroTexto"/>
          <p:cNvSpPr txBox="1"/>
          <p:nvPr/>
        </p:nvSpPr>
        <p:spPr>
          <a:xfrm>
            <a:off x="4139952" y="3350860"/>
            <a:ext cx="4896544" cy="2585323"/>
          </a:xfrm>
          <a:prstGeom prst="rect">
            <a:avLst/>
          </a:prstGeom>
          <a:noFill/>
        </p:spPr>
        <p:txBody>
          <a:bodyPr wrap="square" rtlCol="0">
            <a:spAutoFit/>
          </a:bodyPr>
          <a:lstStyle/>
          <a:p>
            <a:pPr algn="just"/>
            <a:r>
              <a:rPr lang="es-MX" sz="1600" b="1" dirty="0" smtClean="0">
                <a:latin typeface="Soberana Sans Ultra"/>
              </a:rPr>
              <a:t>Monto de Apoyo:</a:t>
            </a:r>
          </a:p>
          <a:p>
            <a:pPr marL="285750" indent="-285750" algn="just">
              <a:buFont typeface="Wingdings" pitchFamily="2" charset="2"/>
              <a:buChar char="ü"/>
            </a:pPr>
            <a:r>
              <a:rPr lang="es-MX" sz="1600" dirty="0">
                <a:latin typeface="Soberana Sans Ultra"/>
              </a:rPr>
              <a:t>La STPS paga, por trabajador, desde $1,555.00 hasta $2,915.00  por evaluación y certificación de competencias laborales.</a:t>
            </a:r>
          </a:p>
          <a:p>
            <a:pPr marL="285750" indent="-285750" algn="just">
              <a:buFont typeface="Wingdings" pitchFamily="2" charset="2"/>
              <a:buChar char="ü"/>
            </a:pPr>
            <a:endParaRPr lang="es-MX" sz="1600" dirty="0" smtClean="0">
              <a:latin typeface="Soberana Sans Ultra"/>
            </a:endParaRPr>
          </a:p>
          <a:p>
            <a:pPr algn="just"/>
            <a:r>
              <a:rPr lang="es-MX" sz="1600" b="1" dirty="0" smtClean="0">
                <a:latin typeface="Soberana Sans Ultra"/>
              </a:rPr>
              <a:t>Costo para las Empresas:</a:t>
            </a:r>
          </a:p>
          <a:p>
            <a:pPr algn="just"/>
            <a:endParaRPr lang="es-MX" sz="1600" b="1" dirty="0">
              <a:latin typeface="Soberana Sans Ultra"/>
            </a:endParaRPr>
          </a:p>
          <a:p>
            <a:pPr marL="285750" indent="-285750" algn="just">
              <a:buFont typeface="Wingdings" pitchFamily="2" charset="2"/>
              <a:buChar char="ü"/>
            </a:pPr>
            <a:r>
              <a:rPr lang="es-MX" sz="1600" dirty="0">
                <a:latin typeface="Soberana Sans Ultra"/>
              </a:rPr>
              <a:t>La empresa, en su caso, paga la diferencia. </a:t>
            </a:r>
          </a:p>
        </p:txBody>
      </p:sp>
      <p:sp>
        <p:nvSpPr>
          <p:cNvPr id="4" name="3 Rectángulo"/>
          <p:cNvSpPr/>
          <p:nvPr/>
        </p:nvSpPr>
        <p:spPr>
          <a:xfrm>
            <a:off x="4755975" y="5959950"/>
            <a:ext cx="4307855" cy="646331"/>
          </a:xfrm>
          <a:prstGeom prst="rect">
            <a:avLst/>
          </a:prstGeom>
        </p:spPr>
        <p:txBody>
          <a:bodyPr wrap="square">
            <a:spAutoFit/>
          </a:bodyPr>
          <a:lstStyle/>
          <a:p>
            <a:pPr algn="ctr"/>
            <a:r>
              <a:rPr lang="es-MX" sz="1600" dirty="0" smtClean="0">
                <a:solidFill>
                  <a:schemeClr val="tx1">
                    <a:lumMod val="65000"/>
                    <a:lumOff val="35000"/>
                  </a:schemeClr>
                </a:solidFill>
                <a:latin typeface="Soberana Sans" pitchFamily="50" charset="0"/>
              </a:rPr>
              <a:t>* </a:t>
            </a:r>
            <a:r>
              <a:rPr lang="es-MX" dirty="0" smtClean="0">
                <a:latin typeface="Soberana Sans Ultra"/>
              </a:rPr>
              <a:t>Existen </a:t>
            </a:r>
            <a:r>
              <a:rPr lang="es-MX" dirty="0">
                <a:latin typeface="Soberana Sans Ultra"/>
              </a:rPr>
              <a:t>5 niveles de certificación.</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52" y="3325381"/>
            <a:ext cx="2635644" cy="5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72" y="1720816"/>
            <a:ext cx="993166" cy="13060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893700"/>
            <a:ext cx="1359967" cy="134468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2" y="3152015"/>
            <a:ext cx="943532" cy="125804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816" y="4274675"/>
            <a:ext cx="993169" cy="128843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076" y="3920525"/>
            <a:ext cx="963937" cy="12683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756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8"/>
          <p:cNvSpPr txBox="1">
            <a:spLocks noChangeArrowheads="1"/>
          </p:cNvSpPr>
          <p:nvPr/>
        </p:nvSpPr>
        <p:spPr bwMode="auto">
          <a:xfrm>
            <a:off x="2051720" y="116632"/>
            <a:ext cx="5616624"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2000" b="1" i="0" u="none" strike="noStrike" cap="none" normalizeH="0" baseline="0" dirty="0" smtClean="0">
                <a:ln>
                  <a:noFill/>
                </a:ln>
                <a:solidFill>
                  <a:srgbClr val="006600"/>
                </a:solidFill>
                <a:effectLst/>
                <a:latin typeface="Soberana Sans Ultra"/>
                <a:cs typeface="Arial" pitchFamily="34" charset="0"/>
              </a:rPr>
              <a:t>PROGRAMA </a:t>
            </a:r>
            <a:r>
              <a:rPr lang="es-MX" altLang="es-MX" sz="2000" b="1" dirty="0" smtClean="0">
                <a:solidFill>
                  <a:srgbClr val="006600"/>
                </a:solidFill>
                <a:latin typeface="Soberana Sans Ultra"/>
                <a:cs typeface="Arial" pitchFamily="34" charset="0"/>
              </a:rPr>
              <a:t>DE APOYO A LA PRODUCTIVIDAD</a:t>
            </a:r>
            <a:endParaRPr kumimoji="0" lang="es-MX" altLang="es-MX" sz="3600" b="0" i="0" u="none" strike="noStrike" cap="none" normalizeH="0" baseline="0" dirty="0" smtClean="0">
              <a:ln>
                <a:noFill/>
              </a:ln>
              <a:solidFill>
                <a:schemeClr val="tx1"/>
              </a:solidFill>
              <a:effectLst/>
              <a:latin typeface="Soberana Sans Ultra"/>
              <a:cs typeface="Arial" pitchFamily="34" charset="0"/>
            </a:endParaRPr>
          </a:p>
        </p:txBody>
      </p:sp>
      <p:sp>
        <p:nvSpPr>
          <p:cNvPr id="12" name="11 CuadroTexto"/>
          <p:cNvSpPr txBox="1"/>
          <p:nvPr/>
        </p:nvSpPr>
        <p:spPr>
          <a:xfrm>
            <a:off x="3425789" y="1042765"/>
            <a:ext cx="2185215" cy="461665"/>
          </a:xfrm>
          <a:prstGeom prst="rect">
            <a:avLst/>
          </a:prstGeom>
          <a:noFill/>
        </p:spPr>
        <p:txBody>
          <a:bodyPr wrap="none" rtlCol="0">
            <a:spAutoFit/>
          </a:bodyPr>
          <a:lstStyle/>
          <a:p>
            <a:pPr algn="ctr"/>
            <a:r>
              <a:rPr lang="es-MX" sz="2400" b="1" i="1" dirty="0" smtClean="0">
                <a:solidFill>
                  <a:srgbClr val="C00000"/>
                </a:solidFill>
                <a:latin typeface="Soberana Sans Ultra" pitchFamily="50" charset="0"/>
              </a:rPr>
              <a:t>BENEFICIOS</a:t>
            </a:r>
            <a:endParaRPr lang="es-MX" sz="2400" b="1" i="1" dirty="0">
              <a:solidFill>
                <a:srgbClr val="C00000"/>
              </a:solidFill>
              <a:latin typeface="Soberana Sans Ultra" pitchFamily="50" charset="0"/>
            </a:endParaRPr>
          </a:p>
        </p:txBody>
      </p:sp>
      <p:sp>
        <p:nvSpPr>
          <p:cNvPr id="14" name="Text Box 10"/>
          <p:cNvSpPr txBox="1">
            <a:spLocks noChangeArrowheads="1"/>
          </p:cNvSpPr>
          <p:nvPr/>
        </p:nvSpPr>
        <p:spPr bwMode="auto">
          <a:xfrm>
            <a:off x="3059725" y="692696"/>
            <a:ext cx="3272197" cy="243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b="1" i="0" u="none" strike="noStrike" cap="none" normalizeH="0" baseline="0" dirty="0" smtClean="0">
                <a:ln>
                  <a:noFill/>
                </a:ln>
                <a:solidFill>
                  <a:srgbClr val="777777"/>
                </a:solidFill>
                <a:effectLst/>
                <a:latin typeface="Soberana Sans Ultra"/>
                <a:cs typeface="Arial" pitchFamily="34" charset="0"/>
              </a:rPr>
              <a:t>2014</a:t>
            </a:r>
            <a:endParaRPr kumimoji="0" lang="es-MX" altLang="es-MX" sz="3600" b="0" i="0" u="none" strike="noStrike" cap="none" normalizeH="0" baseline="0" dirty="0" smtClean="0">
              <a:ln>
                <a:noFill/>
              </a:ln>
              <a:solidFill>
                <a:schemeClr val="tx1"/>
              </a:solidFill>
              <a:effectLst/>
              <a:latin typeface="Soberana Sans Ultra"/>
              <a:cs typeface="Arial" pitchFamily="34" charset="0"/>
            </a:endParaRPr>
          </a:p>
        </p:txBody>
      </p:sp>
      <p:grpSp>
        <p:nvGrpSpPr>
          <p:cNvPr id="10" name="9 Grupo"/>
          <p:cNvGrpSpPr/>
          <p:nvPr/>
        </p:nvGrpSpPr>
        <p:grpSpPr>
          <a:xfrm>
            <a:off x="372757" y="1504430"/>
            <a:ext cx="3409743" cy="1264736"/>
            <a:chOff x="395536" y="1690355"/>
            <a:chExt cx="3456384" cy="586517"/>
          </a:xfrm>
        </p:grpSpPr>
        <p:cxnSp>
          <p:nvCxnSpPr>
            <p:cNvPr id="3" name="2 Conector recto"/>
            <p:cNvCxnSpPr/>
            <p:nvPr/>
          </p:nvCxnSpPr>
          <p:spPr>
            <a:xfrm>
              <a:off x="395536" y="1690355"/>
              <a:ext cx="0" cy="586517"/>
            </a:xfrm>
            <a:prstGeom prst="line">
              <a:avLst/>
            </a:prstGeom>
          </p:spPr>
          <p:style>
            <a:lnRef idx="2">
              <a:schemeClr val="accent3"/>
            </a:lnRef>
            <a:fillRef idx="0">
              <a:schemeClr val="accent3"/>
            </a:fillRef>
            <a:effectRef idx="1">
              <a:schemeClr val="accent3"/>
            </a:effectRef>
            <a:fontRef idx="minor">
              <a:schemeClr val="tx1"/>
            </a:fontRef>
          </p:style>
        </p:cxnSp>
        <p:cxnSp>
          <p:nvCxnSpPr>
            <p:cNvPr id="5" name="4 Conector recto"/>
            <p:cNvCxnSpPr/>
            <p:nvPr/>
          </p:nvCxnSpPr>
          <p:spPr>
            <a:xfrm>
              <a:off x="395536" y="2276872"/>
              <a:ext cx="345638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7 Conector recto"/>
            <p:cNvCxnSpPr/>
            <p:nvPr/>
          </p:nvCxnSpPr>
          <p:spPr>
            <a:xfrm>
              <a:off x="395536" y="1690355"/>
              <a:ext cx="36004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17" name="16 Rectángulo"/>
          <p:cNvSpPr/>
          <p:nvPr/>
        </p:nvSpPr>
        <p:spPr>
          <a:xfrm>
            <a:off x="357351" y="1571437"/>
            <a:ext cx="3281556" cy="584775"/>
          </a:xfrm>
          <a:prstGeom prst="rect">
            <a:avLst/>
          </a:prstGeom>
        </p:spPr>
        <p:txBody>
          <a:bodyPr wrap="square">
            <a:spAutoFit/>
          </a:bodyPr>
          <a:lstStyle/>
          <a:p>
            <a:pPr algn="just"/>
            <a:r>
              <a:rPr lang="es-MX" sz="1600" b="1" dirty="0" smtClean="0">
                <a:latin typeface="Soberana Sans Ultra"/>
              </a:rPr>
              <a:t>Ayuda a las y los Trabajadores a incrementar su productividad</a:t>
            </a:r>
            <a:endParaRPr lang="es-MX" sz="1600" b="1" dirty="0">
              <a:latin typeface="Soberana Sans Ultra"/>
            </a:endParaRPr>
          </a:p>
        </p:txBody>
      </p:sp>
      <p:grpSp>
        <p:nvGrpSpPr>
          <p:cNvPr id="41" name="40 Grupo"/>
          <p:cNvGrpSpPr/>
          <p:nvPr/>
        </p:nvGrpSpPr>
        <p:grpSpPr>
          <a:xfrm>
            <a:off x="5619651" y="3246867"/>
            <a:ext cx="3309144" cy="1113817"/>
            <a:chOff x="407006" y="1690355"/>
            <a:chExt cx="3456384" cy="599341"/>
          </a:xfrm>
        </p:grpSpPr>
        <p:cxnSp>
          <p:nvCxnSpPr>
            <p:cNvPr id="20" name="19 Conector recto"/>
            <p:cNvCxnSpPr/>
            <p:nvPr/>
          </p:nvCxnSpPr>
          <p:spPr>
            <a:xfrm>
              <a:off x="407006" y="2289696"/>
              <a:ext cx="3456384"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8" name="37 Conector recto"/>
            <p:cNvCxnSpPr/>
            <p:nvPr/>
          </p:nvCxnSpPr>
          <p:spPr>
            <a:xfrm flipV="1">
              <a:off x="3863390" y="1690355"/>
              <a:ext cx="0" cy="586517"/>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0" name="39 Conector recto"/>
            <p:cNvCxnSpPr/>
            <p:nvPr/>
          </p:nvCxnSpPr>
          <p:spPr>
            <a:xfrm>
              <a:off x="3425789" y="1700808"/>
              <a:ext cx="426131" cy="0"/>
            </a:xfrm>
            <a:prstGeom prst="line">
              <a:avLst/>
            </a:prstGeom>
            <a:ln/>
          </p:spPr>
          <p:style>
            <a:lnRef idx="2">
              <a:schemeClr val="accent3"/>
            </a:lnRef>
            <a:fillRef idx="0">
              <a:schemeClr val="accent3"/>
            </a:fillRef>
            <a:effectRef idx="1">
              <a:schemeClr val="accent3"/>
            </a:effectRef>
            <a:fontRef idx="minor">
              <a:schemeClr val="tx1"/>
            </a:fontRef>
          </p:style>
        </p:cxnSp>
      </p:grpSp>
      <p:grpSp>
        <p:nvGrpSpPr>
          <p:cNvPr id="44" name="43 Grupo"/>
          <p:cNvGrpSpPr/>
          <p:nvPr/>
        </p:nvGrpSpPr>
        <p:grpSpPr>
          <a:xfrm>
            <a:off x="326539" y="3204265"/>
            <a:ext cx="3312368" cy="1087671"/>
            <a:chOff x="395536" y="1690355"/>
            <a:chExt cx="3456384" cy="586517"/>
          </a:xfrm>
        </p:grpSpPr>
        <p:cxnSp>
          <p:nvCxnSpPr>
            <p:cNvPr id="45" name="44 Conector recto"/>
            <p:cNvCxnSpPr/>
            <p:nvPr/>
          </p:nvCxnSpPr>
          <p:spPr>
            <a:xfrm>
              <a:off x="395536" y="1690355"/>
              <a:ext cx="0" cy="586517"/>
            </a:xfrm>
            <a:prstGeom prst="line">
              <a:avLst/>
            </a:prstGeom>
          </p:spPr>
          <p:style>
            <a:lnRef idx="2">
              <a:schemeClr val="accent3"/>
            </a:lnRef>
            <a:fillRef idx="0">
              <a:schemeClr val="accent3"/>
            </a:fillRef>
            <a:effectRef idx="1">
              <a:schemeClr val="accent3"/>
            </a:effectRef>
            <a:fontRef idx="minor">
              <a:schemeClr val="tx1"/>
            </a:fontRef>
          </p:style>
        </p:cxnSp>
        <p:cxnSp>
          <p:nvCxnSpPr>
            <p:cNvPr id="46" name="45 Conector recto"/>
            <p:cNvCxnSpPr/>
            <p:nvPr/>
          </p:nvCxnSpPr>
          <p:spPr>
            <a:xfrm>
              <a:off x="395536" y="2276872"/>
              <a:ext cx="345638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7" name="46 Conector recto"/>
            <p:cNvCxnSpPr/>
            <p:nvPr/>
          </p:nvCxnSpPr>
          <p:spPr>
            <a:xfrm>
              <a:off x="395536" y="1690355"/>
              <a:ext cx="36004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42" name="41 Rectángulo"/>
          <p:cNvSpPr/>
          <p:nvPr/>
        </p:nvSpPr>
        <p:spPr>
          <a:xfrm>
            <a:off x="379904" y="3209491"/>
            <a:ext cx="3327999" cy="1077218"/>
          </a:xfrm>
          <a:prstGeom prst="rect">
            <a:avLst/>
          </a:prstGeom>
        </p:spPr>
        <p:txBody>
          <a:bodyPr wrap="square">
            <a:spAutoFit/>
          </a:bodyPr>
          <a:lstStyle/>
          <a:p>
            <a:r>
              <a:rPr lang="es-MX" sz="1600" b="1" dirty="0" smtClean="0">
                <a:latin typeface="Soberana Sans Ultra"/>
              </a:rPr>
              <a:t>Fomenta el Desarrollo de las competencias necesarias para el optimo desempeño de su ocupación</a:t>
            </a:r>
            <a:endParaRPr lang="es-MX" sz="1600" b="1" dirty="0">
              <a:latin typeface="Soberana Sans Ultra"/>
            </a:endParaRPr>
          </a:p>
        </p:txBody>
      </p:sp>
      <p:sp>
        <p:nvSpPr>
          <p:cNvPr id="43" name="42 Elipse"/>
          <p:cNvSpPr/>
          <p:nvPr/>
        </p:nvSpPr>
        <p:spPr>
          <a:xfrm>
            <a:off x="685855" y="1122249"/>
            <a:ext cx="318728" cy="302696"/>
          </a:xfrm>
          <a:prstGeom prst="ellipse">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latin typeface="Albertus Extra Bold" panose="020E0802040304020204" pitchFamily="34" charset="0"/>
              </a:rPr>
              <a:t>1</a:t>
            </a:r>
            <a:endParaRPr lang="es-MX" sz="2000" dirty="0">
              <a:latin typeface="Albertus Extra Bold" panose="020E0802040304020204" pitchFamily="34" charset="0"/>
            </a:endParaRPr>
          </a:p>
        </p:txBody>
      </p:sp>
      <p:sp>
        <p:nvSpPr>
          <p:cNvPr id="51" name="50 Elipse"/>
          <p:cNvSpPr/>
          <p:nvPr/>
        </p:nvSpPr>
        <p:spPr>
          <a:xfrm>
            <a:off x="685855" y="2846256"/>
            <a:ext cx="318728" cy="302696"/>
          </a:xfrm>
          <a:prstGeom prst="ellipse">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latin typeface="Albertus Extra Bold" panose="020E0802040304020204" pitchFamily="34" charset="0"/>
              </a:rPr>
              <a:t>2</a:t>
            </a:r>
            <a:endParaRPr lang="es-MX" sz="2000" dirty="0">
              <a:latin typeface="Albertus Extra Bold" panose="020E0802040304020204" pitchFamily="34" charset="0"/>
            </a:endParaRPr>
          </a:p>
        </p:txBody>
      </p:sp>
      <p:grpSp>
        <p:nvGrpSpPr>
          <p:cNvPr id="52" name="51 Grupo"/>
          <p:cNvGrpSpPr/>
          <p:nvPr/>
        </p:nvGrpSpPr>
        <p:grpSpPr>
          <a:xfrm>
            <a:off x="290927" y="5004465"/>
            <a:ext cx="3312368" cy="1015095"/>
            <a:chOff x="395536" y="1690355"/>
            <a:chExt cx="3456384" cy="586517"/>
          </a:xfrm>
        </p:grpSpPr>
        <p:cxnSp>
          <p:nvCxnSpPr>
            <p:cNvPr id="53" name="52 Conector recto"/>
            <p:cNvCxnSpPr/>
            <p:nvPr/>
          </p:nvCxnSpPr>
          <p:spPr>
            <a:xfrm>
              <a:off x="395536" y="1690355"/>
              <a:ext cx="0" cy="586517"/>
            </a:xfrm>
            <a:prstGeom prst="line">
              <a:avLst/>
            </a:prstGeom>
          </p:spPr>
          <p:style>
            <a:lnRef idx="2">
              <a:schemeClr val="accent3"/>
            </a:lnRef>
            <a:fillRef idx="0">
              <a:schemeClr val="accent3"/>
            </a:fillRef>
            <a:effectRef idx="1">
              <a:schemeClr val="accent3"/>
            </a:effectRef>
            <a:fontRef idx="minor">
              <a:schemeClr val="tx1"/>
            </a:fontRef>
          </p:style>
        </p:cxnSp>
        <p:cxnSp>
          <p:nvCxnSpPr>
            <p:cNvPr id="54" name="53 Conector recto"/>
            <p:cNvCxnSpPr/>
            <p:nvPr/>
          </p:nvCxnSpPr>
          <p:spPr>
            <a:xfrm>
              <a:off x="395536" y="2276872"/>
              <a:ext cx="345638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55" name="54 Conector recto"/>
            <p:cNvCxnSpPr/>
            <p:nvPr/>
          </p:nvCxnSpPr>
          <p:spPr>
            <a:xfrm>
              <a:off x="395536" y="1690355"/>
              <a:ext cx="36004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56" name="55 Rectángulo"/>
          <p:cNvSpPr/>
          <p:nvPr/>
        </p:nvSpPr>
        <p:spPr>
          <a:xfrm>
            <a:off x="308811" y="4902259"/>
            <a:ext cx="3399093" cy="830997"/>
          </a:xfrm>
          <a:prstGeom prst="rect">
            <a:avLst/>
          </a:prstGeom>
        </p:spPr>
        <p:txBody>
          <a:bodyPr wrap="square">
            <a:spAutoFit/>
          </a:bodyPr>
          <a:lstStyle/>
          <a:p>
            <a:r>
              <a:rPr lang="es-MX" sz="1600" b="1" dirty="0">
                <a:latin typeface="Soberana Sans Ultra"/>
              </a:rPr>
              <a:t>Se Democratiza la Productividad y se fomenta el cumplimiento de la Ley Federal del Trabajo</a:t>
            </a:r>
          </a:p>
        </p:txBody>
      </p:sp>
      <p:sp>
        <p:nvSpPr>
          <p:cNvPr id="57" name="56 Elipse"/>
          <p:cNvSpPr/>
          <p:nvPr/>
        </p:nvSpPr>
        <p:spPr>
          <a:xfrm>
            <a:off x="691414" y="4599131"/>
            <a:ext cx="318728" cy="302696"/>
          </a:xfrm>
          <a:prstGeom prst="ellipse">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latin typeface="Albertus Extra Bold" panose="020E0802040304020204" pitchFamily="34" charset="0"/>
              </a:rPr>
              <a:t>3</a:t>
            </a:r>
            <a:endParaRPr lang="es-MX" sz="2000" dirty="0">
              <a:latin typeface="Albertus Extra Bold" panose="020E0802040304020204" pitchFamily="34" charset="0"/>
            </a:endParaRPr>
          </a:p>
        </p:txBody>
      </p:sp>
      <p:sp>
        <p:nvSpPr>
          <p:cNvPr id="62" name="61 Rectángulo"/>
          <p:cNvSpPr/>
          <p:nvPr/>
        </p:nvSpPr>
        <p:spPr>
          <a:xfrm>
            <a:off x="5371640" y="3407340"/>
            <a:ext cx="3546174" cy="584775"/>
          </a:xfrm>
          <a:prstGeom prst="rect">
            <a:avLst/>
          </a:prstGeom>
        </p:spPr>
        <p:txBody>
          <a:bodyPr wrap="square">
            <a:spAutoFit/>
          </a:bodyPr>
          <a:lstStyle/>
          <a:p>
            <a:pPr algn="r"/>
            <a:r>
              <a:rPr lang="es-MX" sz="1600" b="1" dirty="0" smtClean="0">
                <a:latin typeface="Soberana Sans Ultra"/>
              </a:rPr>
              <a:t>Se brindan Conocimientos para aplicar esquemas de mejora</a:t>
            </a:r>
            <a:endParaRPr lang="es-MX" sz="1600" b="1" dirty="0">
              <a:latin typeface="Soberana Sans Ultra"/>
            </a:endParaRPr>
          </a:p>
        </p:txBody>
      </p:sp>
      <p:sp>
        <p:nvSpPr>
          <p:cNvPr id="48" name="47 Rectángulo"/>
          <p:cNvSpPr/>
          <p:nvPr/>
        </p:nvSpPr>
        <p:spPr>
          <a:xfrm>
            <a:off x="5430771" y="5004465"/>
            <a:ext cx="3379902" cy="584775"/>
          </a:xfrm>
          <a:prstGeom prst="rect">
            <a:avLst/>
          </a:prstGeom>
        </p:spPr>
        <p:txBody>
          <a:bodyPr wrap="square">
            <a:spAutoFit/>
          </a:bodyPr>
          <a:lstStyle/>
          <a:p>
            <a:pPr algn="r"/>
            <a:r>
              <a:rPr lang="es-MX" sz="1600" b="1" dirty="0" smtClean="0">
                <a:latin typeface="Soberana Sans Ultra"/>
              </a:rPr>
              <a:t>Fomenta la Eficiencia y Eficacia de los trabajadores</a:t>
            </a:r>
            <a:endParaRPr lang="es-MX" sz="1600" b="1" dirty="0">
              <a:latin typeface="Soberana Sans Ultra"/>
            </a:endParaRPr>
          </a:p>
        </p:txBody>
      </p:sp>
      <p:grpSp>
        <p:nvGrpSpPr>
          <p:cNvPr id="66" name="65 Grupo"/>
          <p:cNvGrpSpPr/>
          <p:nvPr/>
        </p:nvGrpSpPr>
        <p:grpSpPr>
          <a:xfrm>
            <a:off x="5619651" y="4926963"/>
            <a:ext cx="3309144" cy="1017727"/>
            <a:chOff x="407006" y="1690355"/>
            <a:chExt cx="3456384" cy="599341"/>
          </a:xfrm>
        </p:grpSpPr>
        <p:cxnSp>
          <p:nvCxnSpPr>
            <p:cNvPr id="67" name="66 Conector recto"/>
            <p:cNvCxnSpPr/>
            <p:nvPr/>
          </p:nvCxnSpPr>
          <p:spPr>
            <a:xfrm>
              <a:off x="407006" y="2289696"/>
              <a:ext cx="3456384"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68" name="67 Conector recto"/>
            <p:cNvCxnSpPr/>
            <p:nvPr/>
          </p:nvCxnSpPr>
          <p:spPr>
            <a:xfrm flipV="1">
              <a:off x="3863390" y="1690355"/>
              <a:ext cx="0" cy="586517"/>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69" name="68 Conector recto"/>
            <p:cNvCxnSpPr/>
            <p:nvPr/>
          </p:nvCxnSpPr>
          <p:spPr>
            <a:xfrm>
              <a:off x="3425789" y="1700808"/>
              <a:ext cx="426131" cy="0"/>
            </a:xfrm>
            <a:prstGeom prst="line">
              <a:avLst/>
            </a:prstGeom>
            <a:ln/>
          </p:spPr>
          <p:style>
            <a:lnRef idx="2">
              <a:schemeClr val="accent3"/>
            </a:lnRef>
            <a:fillRef idx="0">
              <a:schemeClr val="accent3"/>
            </a:fillRef>
            <a:effectRef idx="1">
              <a:schemeClr val="accent3"/>
            </a:effectRef>
            <a:fontRef idx="minor">
              <a:schemeClr val="tx1"/>
            </a:fontRef>
          </p:style>
        </p:cxnSp>
      </p:grpSp>
      <p:sp>
        <p:nvSpPr>
          <p:cNvPr id="81" name="80 Rectángulo"/>
          <p:cNvSpPr/>
          <p:nvPr/>
        </p:nvSpPr>
        <p:spPr>
          <a:xfrm>
            <a:off x="4966664" y="1788310"/>
            <a:ext cx="3972435" cy="830997"/>
          </a:xfrm>
          <a:prstGeom prst="rect">
            <a:avLst/>
          </a:prstGeom>
        </p:spPr>
        <p:txBody>
          <a:bodyPr wrap="square">
            <a:spAutoFit/>
          </a:bodyPr>
          <a:lstStyle/>
          <a:p>
            <a:pPr algn="r"/>
            <a:r>
              <a:rPr lang="es-MX" sz="1600" b="1" dirty="0" smtClean="0">
                <a:latin typeface="Soberana Sans Ultra"/>
              </a:rPr>
              <a:t>Los Beneficiarios Obtendrán un Certificado de Competencias Laborales</a:t>
            </a:r>
            <a:endParaRPr lang="es-MX" sz="1600" b="1" dirty="0">
              <a:latin typeface="Soberana Sans Ultra"/>
            </a:endParaRPr>
          </a:p>
        </p:txBody>
      </p:sp>
      <p:sp>
        <p:nvSpPr>
          <p:cNvPr id="82" name="81 Elipse"/>
          <p:cNvSpPr/>
          <p:nvPr/>
        </p:nvSpPr>
        <p:spPr>
          <a:xfrm>
            <a:off x="8209403" y="4509120"/>
            <a:ext cx="318728" cy="302696"/>
          </a:xfrm>
          <a:prstGeom prst="ellipse">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latin typeface="Albertus Extra Bold" panose="020E0802040304020204" pitchFamily="34" charset="0"/>
              </a:rPr>
              <a:t>6</a:t>
            </a:r>
            <a:endParaRPr lang="es-MX" sz="2000" dirty="0">
              <a:latin typeface="Albertus Extra Bold" panose="020E0802040304020204" pitchFamily="34" charset="0"/>
            </a:endParaRPr>
          </a:p>
        </p:txBody>
      </p:sp>
      <p:grpSp>
        <p:nvGrpSpPr>
          <p:cNvPr id="85" name="84 Grupo"/>
          <p:cNvGrpSpPr/>
          <p:nvPr/>
        </p:nvGrpSpPr>
        <p:grpSpPr>
          <a:xfrm>
            <a:off x="5132514" y="1764105"/>
            <a:ext cx="3828419" cy="983261"/>
            <a:chOff x="407006" y="1690355"/>
            <a:chExt cx="3456384" cy="599341"/>
          </a:xfrm>
        </p:grpSpPr>
        <p:cxnSp>
          <p:nvCxnSpPr>
            <p:cNvPr id="86" name="85 Conector recto"/>
            <p:cNvCxnSpPr/>
            <p:nvPr/>
          </p:nvCxnSpPr>
          <p:spPr>
            <a:xfrm>
              <a:off x="407006" y="2289696"/>
              <a:ext cx="3456384"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87" name="86 Conector recto"/>
            <p:cNvCxnSpPr/>
            <p:nvPr/>
          </p:nvCxnSpPr>
          <p:spPr>
            <a:xfrm flipV="1">
              <a:off x="3863390" y="1690355"/>
              <a:ext cx="0" cy="586517"/>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88" name="87 Conector recto"/>
            <p:cNvCxnSpPr/>
            <p:nvPr/>
          </p:nvCxnSpPr>
          <p:spPr>
            <a:xfrm>
              <a:off x="3425789" y="1700808"/>
              <a:ext cx="426131" cy="0"/>
            </a:xfrm>
            <a:prstGeom prst="line">
              <a:avLst/>
            </a:prstGeom>
            <a:ln/>
          </p:spPr>
          <p:style>
            <a:lnRef idx="2">
              <a:schemeClr val="accent3"/>
            </a:lnRef>
            <a:fillRef idx="0">
              <a:schemeClr val="accent3"/>
            </a:fillRef>
            <a:effectRef idx="1">
              <a:schemeClr val="accent3"/>
            </a:effectRef>
            <a:fontRef idx="minor">
              <a:schemeClr val="tx1"/>
            </a:fontRef>
          </p:style>
        </p:cxnSp>
      </p:grpSp>
      <p:sp>
        <p:nvSpPr>
          <p:cNvPr id="80" name="79 Elipse"/>
          <p:cNvSpPr/>
          <p:nvPr/>
        </p:nvSpPr>
        <p:spPr>
          <a:xfrm>
            <a:off x="8170911" y="2944171"/>
            <a:ext cx="318728" cy="302696"/>
          </a:xfrm>
          <a:prstGeom prst="ellipse">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latin typeface="Albertus Extra Bold" panose="020E0802040304020204" pitchFamily="34" charset="0"/>
              </a:rPr>
              <a:t>5</a:t>
            </a:r>
            <a:endParaRPr lang="es-MX" sz="2000" dirty="0">
              <a:latin typeface="Albertus Extra Bold" panose="020E0802040304020204" pitchFamily="34" charset="0"/>
            </a:endParaRPr>
          </a:p>
        </p:txBody>
      </p:sp>
      <p:pic>
        <p:nvPicPr>
          <p:cNvPr id="2052" name="Picture 4" descr="http://www.emotools.com/media/photologue/photos/cache/working-together-small1%20(1)_contentdetail2.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800" r="98400">
                        <a14:foregroundMark x1="12000" y1="44118" x2="12000" y2="44118"/>
                      </a14:backgroundRemoval>
                    </a14:imgEffect>
                  </a14:imgLayer>
                </a14:imgProps>
              </a:ext>
              <a:ext uri="{28A0092B-C50C-407E-A947-70E740481C1C}">
                <a14:useLocalDpi xmlns:a14="http://schemas.microsoft.com/office/drawing/2010/main" val="0"/>
              </a:ext>
            </a:extLst>
          </a:blip>
          <a:srcRect/>
          <a:stretch>
            <a:fillRect/>
          </a:stretch>
        </p:blipFill>
        <p:spPr bwMode="auto">
          <a:xfrm>
            <a:off x="3805279" y="2518468"/>
            <a:ext cx="1781087" cy="12111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s.cdn2.123rf.com/168nwm/coramax/coramax1208/coramax120801451/14815492-3d-people--man-person-with-a-folder-businessman.jp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6178" l="9524" r="89881">
                        <a14:foregroundMark x1="35714" y1="14650" x2="35714" y2="14650"/>
                        <a14:foregroundMark x1="31548" y1="11465" x2="31548" y2="11465"/>
                        <a14:foregroundMark x1="73214" y1="14650" x2="73214" y2="14650"/>
                        <a14:foregroundMark x1="69048" y1="13376" x2="69048" y2="13376"/>
                        <a14:foregroundMark x1="67857" y1="10828" x2="67857" y2="10828"/>
                        <a14:foregroundMark x1="71429" y1="10191" x2="71429" y2="10191"/>
                        <a14:foregroundMark x1="36905" y1="10828" x2="36905" y2="10828"/>
                      </a14:backgroundRemoval>
                    </a14:imgEffect>
                  </a14:imgLayer>
                </a14:imgProps>
              </a:ext>
              <a:ext uri="{28A0092B-C50C-407E-A947-70E740481C1C}">
                <a14:useLocalDpi xmlns:a14="http://schemas.microsoft.com/office/drawing/2010/main" val="0"/>
              </a:ext>
            </a:extLst>
          </a:blip>
          <a:srcRect/>
          <a:stretch>
            <a:fillRect/>
          </a:stretch>
        </p:blipFill>
        <p:spPr bwMode="auto">
          <a:xfrm>
            <a:off x="4010099" y="1412776"/>
            <a:ext cx="1263538" cy="11808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s.cdn2.123rf.com/168nwm/johan2011/johan20111207/johan2011120700020/14310560-3d-caracter-humano-poco-de-constructores-x2-con-el-martillo-y-llave-la-gente-de-la-serie.jpg">
            <a:hlinkClick r:id="rId8"/>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42857" y1="21481" x2="42857" y2="21481"/>
                        <a14:foregroundMark x1="66071" y1="15556" x2="66071" y2="15556"/>
                        <a14:foregroundMark x1="66667" y1="12593" x2="66071" y2="86667"/>
                        <a14:foregroundMark x1="83929" y1="37037" x2="91071" y2="37037"/>
                        <a14:foregroundMark x1="5357" y1="31852" x2="5357" y2="31852"/>
                        <a14:foregroundMark x1="36905" y1="53333" x2="36905" y2="53333"/>
                        <a14:foregroundMark x1="25000" y1="51111" x2="50595" y2="44444"/>
                        <a14:foregroundMark x1="33929" y1="13333" x2="33929" y2="13333"/>
                        <a14:foregroundMark x1="75000" y1="20000" x2="75000" y2="20000"/>
                        <a14:foregroundMark x1="73810" y1="93333" x2="73810" y2="93333"/>
                        <a14:foregroundMark x1="69048" y1="92593" x2="79167" y2="92593"/>
                        <a14:foregroundMark x1="73810" y1="88148" x2="72619" y2="80741"/>
                        <a14:foregroundMark x1="72619" y1="80000" x2="72619" y2="74074"/>
                        <a14:foregroundMark x1="72024" y1="60741" x2="72619" y2="71852"/>
                        <a14:backgroundMark x1="91667" y1="71111" x2="91667" y2="71111"/>
                      </a14:backgroundRemoval>
                    </a14:imgEffect>
                  </a14:imgLayer>
                </a14:imgProps>
              </a:ext>
              <a:ext uri="{28A0092B-C50C-407E-A947-70E740481C1C}">
                <a14:useLocalDpi xmlns:a14="http://schemas.microsoft.com/office/drawing/2010/main" val="0"/>
              </a:ext>
            </a:extLst>
          </a:blip>
          <a:srcRect/>
          <a:stretch>
            <a:fillRect/>
          </a:stretch>
        </p:blipFill>
        <p:spPr bwMode="auto">
          <a:xfrm>
            <a:off x="4021369" y="3794406"/>
            <a:ext cx="1409402" cy="11325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s.cdn4.123rf.com/168nwm/anatolymas/anatolymas1011/anatolymas101100004/8196486-3d-small-people-has-resulted-new-clients-3d-image-isolated-white-background.jpg">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7377" b="89344" l="9524" r="89881">
                        <a14:foregroundMark x1="77381" y1="23770" x2="77381" y2="23770"/>
                        <a14:foregroundMark x1="73810" y1="7377" x2="80357" y2="81967"/>
                        <a14:foregroundMark x1="57143" y1="50000" x2="80952" y2="50820"/>
                        <a14:foregroundMark x1="75000" y1="86885" x2="78571" y2="86066"/>
                        <a14:foregroundMark x1="14881" y1="78689" x2="17857" y2="75410"/>
                        <a14:foregroundMark x1="13095" y1="79508" x2="15476" y2="76230"/>
                      </a14:backgroundRemoval>
                    </a14:imgEffect>
                  </a14:imgLayer>
                </a14:imgProps>
              </a:ext>
              <a:ext uri="{28A0092B-C50C-407E-A947-70E740481C1C}">
                <a14:useLocalDpi xmlns:a14="http://schemas.microsoft.com/office/drawing/2010/main" val="0"/>
              </a:ext>
            </a:extLst>
          </a:blip>
          <a:srcRect/>
          <a:stretch>
            <a:fillRect/>
          </a:stretch>
        </p:blipFill>
        <p:spPr bwMode="auto">
          <a:xfrm>
            <a:off x="4021335" y="5288458"/>
            <a:ext cx="1306618" cy="948854"/>
          </a:xfrm>
          <a:prstGeom prst="rect">
            <a:avLst/>
          </a:prstGeom>
          <a:noFill/>
          <a:extLst>
            <a:ext uri="{909E8E84-426E-40DD-AFC4-6F175D3DCCD1}">
              <a14:hiddenFill xmlns:a14="http://schemas.microsoft.com/office/drawing/2010/main">
                <a:solidFill>
                  <a:srgbClr val="FFFFFF"/>
                </a:solidFill>
              </a14:hiddenFill>
            </a:ext>
          </a:extLst>
        </p:spPr>
      </p:pic>
      <p:sp>
        <p:nvSpPr>
          <p:cNvPr id="63" name="62 Elipse"/>
          <p:cNvSpPr/>
          <p:nvPr/>
        </p:nvSpPr>
        <p:spPr>
          <a:xfrm>
            <a:off x="8209403" y="1353082"/>
            <a:ext cx="318728" cy="302696"/>
          </a:xfrm>
          <a:prstGeom prst="ellipse">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a:latin typeface="Albertus Extra Bold" panose="020E0802040304020204" pitchFamily="34" charset="0"/>
              </a:rPr>
              <a:t>4</a:t>
            </a:r>
          </a:p>
        </p:txBody>
      </p:sp>
    </p:spTree>
    <p:extLst>
      <p:ext uri="{BB962C8B-B14F-4D97-AF65-F5344CB8AC3E}">
        <p14:creationId xmlns:p14="http://schemas.microsoft.com/office/powerpoint/2010/main" val="26484391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2339974" y="170195"/>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2400" b="1" dirty="0" smtClean="0">
                <a:solidFill>
                  <a:srgbClr val="006600"/>
                </a:solidFill>
                <a:latin typeface="Arial Black" pitchFamily="34" charset="0"/>
                <a:cs typeface="Arial" pitchFamily="34" charset="0"/>
              </a:rPr>
              <a:t>Estándares de Competencia</a:t>
            </a:r>
            <a:endParaRPr kumimoji="0" lang="es-MX" altLang="es-MX" sz="24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20"/>
          <a:stretch/>
        </p:blipFill>
        <p:spPr bwMode="auto">
          <a:xfrm>
            <a:off x="107504" y="1772816"/>
            <a:ext cx="892899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42776" y="1105803"/>
            <a:ext cx="8568952" cy="830997"/>
          </a:xfrm>
          <a:prstGeom prst="rect">
            <a:avLst/>
          </a:prstGeom>
        </p:spPr>
        <p:txBody>
          <a:bodyPr wrap="square">
            <a:spAutoFit/>
          </a:bodyPr>
          <a:lstStyle/>
          <a:p>
            <a:r>
              <a:rPr lang="es-MX" sz="2400" dirty="0">
                <a:solidFill>
                  <a:schemeClr val="accent1"/>
                </a:solidFill>
                <a:hlinkClick r:id="rId4"/>
              </a:rPr>
              <a:t>http://</a:t>
            </a:r>
            <a:r>
              <a:rPr lang="es-MX" sz="2400" dirty="0" smtClean="0">
                <a:solidFill>
                  <a:schemeClr val="accent1"/>
                </a:solidFill>
                <a:hlinkClick r:id="rId4"/>
              </a:rPr>
              <a:t>www.conocer.gob.mx/index.php/estandaresdecompetencia</a:t>
            </a:r>
            <a:endParaRPr lang="es-MX" sz="2400" dirty="0" smtClean="0">
              <a:solidFill>
                <a:schemeClr val="accent1"/>
              </a:solidFill>
            </a:endParaRPr>
          </a:p>
          <a:p>
            <a:endParaRPr lang="es-MX" sz="2400" dirty="0">
              <a:solidFill>
                <a:schemeClr val="accent1"/>
              </a:solidFill>
            </a:endParaRPr>
          </a:p>
        </p:txBody>
      </p:sp>
    </p:spTree>
    <p:extLst>
      <p:ext uri="{BB962C8B-B14F-4D97-AF65-F5344CB8AC3E}">
        <p14:creationId xmlns:p14="http://schemas.microsoft.com/office/powerpoint/2010/main" val="265378425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2339974" y="316476"/>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2400" b="1" dirty="0" smtClean="0">
                <a:solidFill>
                  <a:srgbClr val="006600"/>
                </a:solidFill>
                <a:latin typeface="Arial Black" pitchFamily="34" charset="0"/>
                <a:cs typeface="Arial" pitchFamily="34" charset="0"/>
              </a:rPr>
              <a:t>Formatos de Inscripción</a:t>
            </a:r>
            <a:endParaRPr kumimoji="0" lang="es-MX" altLang="es-MX" sz="24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0"/>
            <a:ext cx="3816424" cy="478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174304"/>
            <a:ext cx="3384376" cy="267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495" y="3561205"/>
            <a:ext cx="3317457" cy="267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8"/>
          <p:cNvSpPr txBox="1">
            <a:spLocks noChangeArrowheads="1"/>
          </p:cNvSpPr>
          <p:nvPr/>
        </p:nvSpPr>
        <p:spPr bwMode="auto">
          <a:xfrm>
            <a:off x="5076056" y="6052138"/>
            <a:ext cx="3018894" cy="5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1600" b="1" dirty="0" smtClean="0">
                <a:solidFill>
                  <a:srgbClr val="FF0000"/>
                </a:solidFill>
                <a:latin typeface="Soberana Sans" pitchFamily="50" charset="0"/>
                <a:cs typeface="Arial" pitchFamily="34" charset="0"/>
              </a:rPr>
              <a:t>Registro de Trabajadores Beneficiados</a:t>
            </a:r>
            <a:endParaRPr kumimoji="0" lang="es-MX" altLang="es-MX"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9" name="Text Box 8"/>
          <p:cNvSpPr txBox="1">
            <a:spLocks noChangeArrowheads="1"/>
          </p:cNvSpPr>
          <p:nvPr/>
        </p:nvSpPr>
        <p:spPr bwMode="auto">
          <a:xfrm>
            <a:off x="779659" y="6149888"/>
            <a:ext cx="3336209" cy="39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1600" b="1" dirty="0" smtClean="0">
                <a:solidFill>
                  <a:srgbClr val="FF0000"/>
                </a:solidFill>
                <a:latin typeface="Soberana Sans" pitchFamily="50" charset="0"/>
                <a:cs typeface="Arial" pitchFamily="34" charset="0"/>
              </a:rPr>
              <a:t>Solicitud de Intervención PAP</a:t>
            </a:r>
            <a:endParaRPr kumimoji="0" lang="es-MX" altLang="es-MX" sz="28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318577981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484784"/>
            <a:ext cx="8784976" cy="4031873"/>
          </a:xfrm>
          <a:prstGeom prst="rect">
            <a:avLst/>
          </a:prstGeom>
        </p:spPr>
        <p:txBody>
          <a:bodyPr wrap="square">
            <a:spAutoFit/>
          </a:bodyPr>
          <a:lstStyle/>
          <a:p>
            <a:pPr algn="ctr"/>
            <a:r>
              <a:rPr lang="es-MX" sz="2800" b="1" dirty="0" smtClean="0">
                <a:latin typeface="Soberana Sans" pitchFamily="50" charset="0"/>
              </a:rPr>
              <a:t>PARA MAYOR INFORMACION </a:t>
            </a:r>
          </a:p>
          <a:p>
            <a:endParaRPr lang="es-MX" sz="2800" b="1" dirty="0">
              <a:latin typeface="Soberana Sans" pitchFamily="50" charset="0"/>
            </a:endParaRPr>
          </a:p>
          <a:p>
            <a:pPr algn="ctr"/>
            <a:r>
              <a:rPr lang="es-MX" sz="2000" b="1" dirty="0" smtClean="0">
                <a:latin typeface="Soberana Sans" pitchFamily="50" charset="0"/>
              </a:rPr>
              <a:t>DELEGACION </a:t>
            </a:r>
            <a:r>
              <a:rPr lang="es-MX" sz="2000" b="1" dirty="0">
                <a:latin typeface="Soberana Sans" pitchFamily="50" charset="0"/>
              </a:rPr>
              <a:t>FEDERAL DEL </a:t>
            </a:r>
            <a:r>
              <a:rPr lang="es-MX" sz="2000" b="1" dirty="0" smtClean="0">
                <a:latin typeface="Soberana Sans" pitchFamily="50" charset="0"/>
              </a:rPr>
              <a:t>TRABAJO EN EL DISTRITO FEDERAL</a:t>
            </a:r>
          </a:p>
          <a:p>
            <a:pPr algn="ctr"/>
            <a:endParaRPr lang="es-MX" sz="2000" dirty="0"/>
          </a:p>
          <a:p>
            <a:pPr algn="ctr"/>
            <a:endParaRPr lang="es-MX" sz="2000" dirty="0" smtClean="0"/>
          </a:p>
          <a:p>
            <a:pPr algn="ctr"/>
            <a:r>
              <a:rPr lang="es-MX" sz="2000" b="1" dirty="0" smtClean="0">
                <a:latin typeface="Soberana Sans" pitchFamily="50" charset="0"/>
              </a:rPr>
              <a:t>TELEFONOS    50 03 10 00  EXTENSIÓN  1975 Y 1977  </a:t>
            </a:r>
          </a:p>
          <a:p>
            <a:pPr algn="ctr"/>
            <a:endParaRPr lang="es-MX" sz="2000" b="1" dirty="0" smtClean="0">
              <a:latin typeface="Soberana Sans" pitchFamily="50" charset="0"/>
            </a:endParaRPr>
          </a:p>
          <a:p>
            <a:pPr algn="ctr"/>
            <a:endParaRPr lang="es-MX" sz="2000" dirty="0" smtClean="0"/>
          </a:p>
          <a:p>
            <a:pPr algn="ctr"/>
            <a:r>
              <a:rPr lang="es-MX" sz="2000" b="1" dirty="0" smtClean="0">
                <a:solidFill>
                  <a:schemeClr val="tx2">
                    <a:lumMod val="50000"/>
                  </a:schemeClr>
                </a:solidFill>
              </a:rPr>
              <a:t>E-MAIL     </a:t>
            </a:r>
            <a:r>
              <a:rPr lang="es-MX" sz="2000" b="1" dirty="0" smtClean="0">
                <a:solidFill>
                  <a:schemeClr val="tx2">
                    <a:lumMod val="75000"/>
                  </a:schemeClr>
                </a:solidFill>
                <a:hlinkClick r:id="rId3"/>
              </a:rPr>
              <a:t>respinozat@stps.gob.mx</a:t>
            </a:r>
            <a:endParaRPr lang="es-MX" sz="2000" b="1" dirty="0" smtClean="0">
              <a:solidFill>
                <a:schemeClr val="tx2">
                  <a:lumMod val="75000"/>
                </a:schemeClr>
              </a:solidFill>
            </a:endParaRPr>
          </a:p>
          <a:p>
            <a:pPr algn="ctr"/>
            <a:endParaRPr lang="es-MX" sz="2000" dirty="0">
              <a:solidFill>
                <a:schemeClr val="tx2">
                  <a:lumMod val="75000"/>
                </a:schemeClr>
              </a:solidFill>
            </a:endParaRPr>
          </a:p>
          <a:p>
            <a:pPr algn="ctr"/>
            <a:endParaRPr lang="es-MX" sz="2000" dirty="0" smtClean="0"/>
          </a:p>
          <a:p>
            <a:pPr algn="ctr"/>
            <a:r>
              <a:rPr lang="es-MX" sz="2000" b="1" u="sng" dirty="0" smtClean="0">
                <a:latin typeface="Arial Black" pitchFamily="34" charset="0"/>
              </a:rPr>
              <a:t>ARQ. RAUL ESPINOZA TERRAZAS</a:t>
            </a:r>
            <a:endParaRPr lang="es-MX" sz="2000" b="1" u="sng" dirty="0">
              <a:latin typeface="Arial Black" pitchFamily="34" charset="0"/>
            </a:endParaRPr>
          </a:p>
        </p:txBody>
      </p:sp>
    </p:spTree>
    <p:extLst>
      <p:ext uri="{BB962C8B-B14F-4D97-AF65-F5344CB8AC3E}">
        <p14:creationId xmlns:p14="http://schemas.microsoft.com/office/powerpoint/2010/main" val="125514657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165304"/>
            <a:ext cx="5267645" cy="10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7504" y="1340768"/>
            <a:ext cx="8856984" cy="4154984"/>
          </a:xfrm>
          <a:prstGeom prst="rect">
            <a:avLst/>
          </a:prstGeom>
          <a:noFill/>
        </p:spPr>
        <p:txBody>
          <a:bodyPr wrap="square" rtlCol="0">
            <a:spAutoFit/>
          </a:bodyPr>
          <a:lstStyle/>
          <a:p>
            <a:pPr algn="just"/>
            <a:r>
              <a:rPr lang="es-MX" sz="2400" b="1" dirty="0" smtClean="0">
                <a:latin typeface="Soberana Sans Ultra"/>
              </a:rPr>
              <a:t>Una de las atribuciones de la STPS es promover el incremento de la Normatividad laboral como motor fundamental para impulsar el crecimiento económico, los niveles  de ingreso de las familias y la mejora en los estándares de bienestar social.</a:t>
            </a:r>
          </a:p>
          <a:p>
            <a:pPr algn="just"/>
            <a:endParaRPr lang="es-MX" sz="2400" b="1" dirty="0">
              <a:latin typeface="Soberana Sans Ultra"/>
            </a:endParaRPr>
          </a:p>
          <a:p>
            <a:pPr algn="just"/>
            <a:endParaRPr lang="es-MX" sz="2400" b="1" dirty="0" smtClean="0">
              <a:latin typeface="Soberana Sans Ultra"/>
            </a:endParaRPr>
          </a:p>
          <a:p>
            <a:pPr algn="just"/>
            <a:r>
              <a:rPr lang="es-MX" sz="2400" b="1" dirty="0" smtClean="0">
                <a:latin typeface="Soberana Sans Ultra"/>
              </a:rPr>
              <a:t>Para ello la STPS pone a la disposición de los sectores productivos del país el Programa de Apoyo a la Productividad  (PAP).</a:t>
            </a:r>
          </a:p>
          <a:p>
            <a:pPr algn="just"/>
            <a:endParaRPr lang="es-MX" sz="2400" b="1" dirty="0" smtClean="0">
              <a:solidFill>
                <a:prstClr val="black">
                  <a:lumMod val="75000"/>
                  <a:lumOff val="25000"/>
                </a:prstClr>
              </a:solidFill>
              <a:latin typeface="Soberana Sans Ultra"/>
            </a:endParaRPr>
          </a:p>
        </p:txBody>
      </p:sp>
    </p:spTree>
    <p:extLst>
      <p:ext uri="{BB962C8B-B14F-4D97-AF65-F5344CB8AC3E}">
        <p14:creationId xmlns:p14="http://schemas.microsoft.com/office/powerpoint/2010/main" val="7063772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9144000"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99376"/>
            <a:ext cx="2088231" cy="713625"/>
          </a:xfrm>
          <a:prstGeom prst="rect">
            <a:avLst/>
          </a:prstGeom>
        </p:spPr>
      </p:pic>
      <p:sp>
        <p:nvSpPr>
          <p:cNvPr id="6" name="5 Rectángulo"/>
          <p:cNvSpPr/>
          <p:nvPr/>
        </p:nvSpPr>
        <p:spPr>
          <a:xfrm>
            <a:off x="0" y="1052736"/>
            <a:ext cx="3491880"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5652120" y="1052736"/>
            <a:ext cx="3491880"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CuadroTexto"/>
          <p:cNvSpPr txBox="1"/>
          <p:nvPr/>
        </p:nvSpPr>
        <p:spPr>
          <a:xfrm>
            <a:off x="2607455" y="6453336"/>
            <a:ext cx="3821879" cy="261610"/>
          </a:xfrm>
          <a:prstGeom prst="rect">
            <a:avLst/>
          </a:prstGeom>
          <a:noFill/>
        </p:spPr>
        <p:txBody>
          <a:bodyPr wrap="none" rtlCol="0">
            <a:spAutoFit/>
          </a:bodyPr>
          <a:lstStyle/>
          <a:p>
            <a:pPr algn="ctr"/>
            <a:r>
              <a:rPr lang="es-MX" sz="1100" b="1" dirty="0" smtClean="0">
                <a:solidFill>
                  <a:schemeClr val="tx1">
                    <a:lumMod val="50000"/>
                    <a:lumOff val="50000"/>
                  </a:schemeClr>
                </a:solidFill>
                <a:latin typeface="Soberana Titular" pitchFamily="50" charset="0"/>
              </a:rPr>
              <a:t>UDFT | </a:t>
            </a:r>
            <a:r>
              <a:rPr lang="es-MX" sz="1100" dirty="0" smtClean="0">
                <a:solidFill>
                  <a:schemeClr val="tx1">
                    <a:lumMod val="50000"/>
                    <a:lumOff val="50000"/>
                  </a:schemeClr>
                </a:solidFill>
                <a:latin typeface="Soberana Sans" pitchFamily="50" charset="0"/>
              </a:rPr>
              <a:t>Unidad de Delegaciones  Federales del Trabajo</a:t>
            </a:r>
            <a:endParaRPr lang="es-MX" sz="1100" dirty="0">
              <a:solidFill>
                <a:schemeClr val="tx1">
                  <a:lumMod val="50000"/>
                  <a:lumOff val="50000"/>
                </a:schemeClr>
              </a:solidFill>
              <a:latin typeface="Soberana Sans" pitchFamily="50" charset="0"/>
            </a:endParaRPr>
          </a:p>
        </p:txBody>
      </p:sp>
      <p:pic>
        <p:nvPicPr>
          <p:cNvPr id="2051" name="Picture 3" descr="C:\Users\rafael.camacho.Luisfernando-PC\Desktop\Sin título-2.gif"/>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b="6989"/>
          <a:stretch/>
        </p:blipFill>
        <p:spPr bwMode="auto">
          <a:xfrm>
            <a:off x="-36512" y="1124745"/>
            <a:ext cx="9180513" cy="576064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6512" y="0"/>
            <a:ext cx="9180513" cy="1152128"/>
          </a:xfrm>
          <a:prstGeom prst="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54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sz="2400" b="1" dirty="0">
              <a:latin typeface="Soberana Sans Ultra" pitchFamily="50" charset="0"/>
            </a:endParaRPr>
          </a:p>
        </p:txBody>
      </p:sp>
      <p:sp>
        <p:nvSpPr>
          <p:cNvPr id="4" name="3 CuadroTexto"/>
          <p:cNvSpPr txBox="1"/>
          <p:nvPr/>
        </p:nvSpPr>
        <p:spPr>
          <a:xfrm>
            <a:off x="107504" y="114399"/>
            <a:ext cx="9036496" cy="1384995"/>
          </a:xfrm>
          <a:prstGeom prst="rect">
            <a:avLst/>
          </a:prstGeom>
          <a:noFill/>
        </p:spPr>
        <p:txBody>
          <a:bodyPr wrap="square" rtlCol="0">
            <a:spAutoFit/>
          </a:bodyPr>
          <a:lstStyle/>
          <a:p>
            <a:pPr algn="ctr"/>
            <a:r>
              <a:rPr lang="es-MX" sz="3200" b="1" dirty="0" smtClean="0">
                <a:solidFill>
                  <a:schemeClr val="bg1"/>
                </a:solidFill>
                <a:latin typeface="Soberana Titular"/>
              </a:rPr>
              <a:t>Programa de Apoyo a la Productividad (PAP)</a:t>
            </a:r>
            <a:endParaRPr lang="es-MX" sz="3200" b="1" dirty="0">
              <a:solidFill>
                <a:schemeClr val="bg1"/>
              </a:solidFill>
              <a:latin typeface="Soberana Titular"/>
            </a:endParaRPr>
          </a:p>
          <a:p>
            <a:pPr algn="ctr"/>
            <a:endParaRPr lang="es-MX" sz="2000" dirty="0">
              <a:latin typeface="Soberana Titular"/>
            </a:endParaRPr>
          </a:p>
        </p:txBody>
      </p:sp>
      <p:sp>
        <p:nvSpPr>
          <p:cNvPr id="9" name="8 Rectángulo"/>
          <p:cNvSpPr/>
          <p:nvPr/>
        </p:nvSpPr>
        <p:spPr>
          <a:xfrm>
            <a:off x="-36512" y="6237312"/>
            <a:ext cx="9180513" cy="661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2 CuadroTexto"/>
          <p:cNvSpPr txBox="1"/>
          <p:nvPr/>
        </p:nvSpPr>
        <p:spPr>
          <a:xfrm>
            <a:off x="1337592" y="6253281"/>
            <a:ext cx="7464624" cy="707886"/>
          </a:xfrm>
          <a:prstGeom prst="rect">
            <a:avLst/>
          </a:prstGeom>
          <a:noFill/>
        </p:spPr>
        <p:txBody>
          <a:bodyPr wrap="square" rtlCol="0">
            <a:spAutoFit/>
          </a:bodyPr>
          <a:lstStyle/>
          <a:p>
            <a:pPr algn="ctr"/>
            <a:r>
              <a:rPr lang="es-MX" sz="2000" dirty="0" smtClean="0">
                <a:solidFill>
                  <a:schemeClr val="tx1">
                    <a:lumMod val="95000"/>
                    <a:lumOff val="5000"/>
                  </a:schemeClr>
                </a:solidFill>
                <a:latin typeface="Soberana Sans Ultra"/>
              </a:rPr>
              <a:t>DFTDF  Delegación Federal del Trabajo en el Distrito Federal</a:t>
            </a:r>
            <a:endParaRPr lang="es-MX" sz="2000" dirty="0">
              <a:solidFill>
                <a:schemeClr val="tx1">
                  <a:lumMod val="95000"/>
                  <a:lumOff val="5000"/>
                </a:schemeClr>
              </a:solidFill>
              <a:latin typeface="Soberana Sans Ultra"/>
            </a:endParaRPr>
          </a:p>
        </p:txBody>
      </p:sp>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40" y="6338826"/>
            <a:ext cx="1303252" cy="445369"/>
          </a:xfrm>
          <a:prstGeom prst="rect">
            <a:avLst/>
          </a:prstGeom>
        </p:spPr>
      </p:pic>
    </p:spTree>
    <p:extLst>
      <p:ext uri="{BB962C8B-B14F-4D97-AF65-F5344CB8AC3E}">
        <p14:creationId xmlns:p14="http://schemas.microsoft.com/office/powerpoint/2010/main" val="37053841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496" y="947629"/>
            <a:ext cx="8821488" cy="3631763"/>
          </a:xfrm>
          <a:prstGeom prst="rect">
            <a:avLst/>
          </a:prstGeom>
        </p:spPr>
        <p:txBody>
          <a:bodyPr wrap="square">
            <a:spAutoFit/>
          </a:bodyPr>
          <a:lstStyle/>
          <a:p>
            <a:pPr algn="ctr"/>
            <a:endParaRPr lang="es-MX" dirty="0"/>
          </a:p>
          <a:p>
            <a:pPr algn="just"/>
            <a:r>
              <a:rPr lang="es-MX" sz="2400" dirty="0">
                <a:latin typeface="Soberana Sans Ultra"/>
              </a:rPr>
              <a:t>En la presente Administración se complementa el enfoque del PAP enmarcándolo en el Eje de Gobierno 2 "Lograr un México Incluyente" con el que se busca que México cuente con una sociedad </a:t>
            </a:r>
            <a:r>
              <a:rPr lang="es-MX" sz="2400" dirty="0" smtClean="0">
                <a:latin typeface="Soberana Sans Ultra"/>
              </a:rPr>
              <a:t>con </a:t>
            </a:r>
            <a:r>
              <a:rPr lang="es-MX" sz="2400" dirty="0">
                <a:latin typeface="Soberana Sans Ultra"/>
              </a:rPr>
              <a:t>igualdad de oportunidades, y con el Eje de Gobierno 4 "Lograr un México Próspero" al cual se alinean todas las acciones tendientes a fomentar la economía formal</a:t>
            </a:r>
            <a:r>
              <a:rPr lang="es-MX" sz="2400" dirty="0" smtClean="0">
                <a:latin typeface="Soberana Sans Ultra"/>
              </a:rPr>
              <a:t>.</a:t>
            </a:r>
          </a:p>
          <a:p>
            <a:pPr algn="just"/>
            <a:endParaRPr lang="es-MX" sz="2000" dirty="0">
              <a:latin typeface="Soberana Sans Ultra"/>
            </a:endParaRPr>
          </a:p>
        </p:txBody>
      </p:sp>
      <p:sp>
        <p:nvSpPr>
          <p:cNvPr id="3" name="2 Rectángulo"/>
          <p:cNvSpPr/>
          <p:nvPr/>
        </p:nvSpPr>
        <p:spPr>
          <a:xfrm>
            <a:off x="2413968" y="116632"/>
            <a:ext cx="5112568"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r>
              <a:rPr lang="es-MX" sz="2400" b="1" dirty="0">
                <a:latin typeface="Soberana Titular"/>
              </a:rPr>
              <a:t>Programa de Apoyo a la Productividad (PAP)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4320480" cy="228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529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6104" y="947629"/>
            <a:ext cx="8928992" cy="2893100"/>
          </a:xfrm>
          <a:prstGeom prst="rect">
            <a:avLst/>
          </a:prstGeom>
        </p:spPr>
        <p:txBody>
          <a:bodyPr wrap="square">
            <a:spAutoFit/>
          </a:bodyPr>
          <a:lstStyle/>
          <a:p>
            <a:pPr algn="ctr"/>
            <a:endParaRPr lang="es-MX" dirty="0">
              <a:solidFill>
                <a:prstClr val="black"/>
              </a:solidFill>
            </a:endParaRPr>
          </a:p>
          <a:p>
            <a:pPr algn="just"/>
            <a:endParaRPr lang="es-MX" sz="2000" dirty="0">
              <a:solidFill>
                <a:prstClr val="black"/>
              </a:solidFill>
              <a:latin typeface="Soberana Sans Ultra"/>
            </a:endParaRPr>
          </a:p>
          <a:p>
            <a:pPr algn="just"/>
            <a:r>
              <a:rPr lang="es-MX" sz="2400" dirty="0">
                <a:solidFill>
                  <a:prstClr val="black"/>
                </a:solidFill>
                <a:latin typeface="Soberana Sans Ultra"/>
              </a:rPr>
              <a:t>Para alcanzar lo anterior, durante esta Administración se trabaja con cuatro componentes que, en su conjunto y a mediano plazo permitirán incrementar la </a:t>
            </a:r>
            <a:r>
              <a:rPr lang="es-MX" sz="2400" b="1" u="sng" dirty="0">
                <a:solidFill>
                  <a:prstClr val="black"/>
                </a:solidFill>
                <a:latin typeface="Soberana Sans Ultra"/>
              </a:rPr>
              <a:t>empleabilidad</a:t>
            </a:r>
            <a:r>
              <a:rPr lang="es-MX" sz="2400" dirty="0">
                <a:solidFill>
                  <a:prstClr val="black"/>
                </a:solidFill>
                <a:latin typeface="Soberana Sans Ultra"/>
              </a:rPr>
              <a:t> de los trabajadores, así como la </a:t>
            </a:r>
            <a:r>
              <a:rPr lang="es-MX" sz="2400" b="1" u="sng" dirty="0">
                <a:solidFill>
                  <a:prstClr val="black"/>
                </a:solidFill>
                <a:latin typeface="Soberana Sans Ultra"/>
              </a:rPr>
              <a:t>productividad</a:t>
            </a:r>
            <a:r>
              <a:rPr lang="es-MX" sz="2400" dirty="0">
                <a:solidFill>
                  <a:prstClr val="black"/>
                </a:solidFill>
                <a:latin typeface="Soberana Sans Ultra"/>
              </a:rPr>
              <a:t> de éstos y por consecuencia, los centros de </a:t>
            </a:r>
            <a:r>
              <a:rPr lang="es-MX" sz="2400" dirty="0" smtClean="0">
                <a:solidFill>
                  <a:prstClr val="black"/>
                </a:solidFill>
                <a:latin typeface="Soberana Sans Ultra"/>
              </a:rPr>
              <a:t>trabajo.</a:t>
            </a:r>
            <a:endParaRPr lang="es-MX" sz="2400" dirty="0">
              <a:solidFill>
                <a:prstClr val="black"/>
              </a:solidFill>
              <a:latin typeface="Soberana Sans Ultra"/>
            </a:endParaRPr>
          </a:p>
        </p:txBody>
      </p:sp>
      <p:sp>
        <p:nvSpPr>
          <p:cNvPr id="3" name="2 Rectángulo"/>
          <p:cNvSpPr/>
          <p:nvPr/>
        </p:nvSpPr>
        <p:spPr>
          <a:xfrm>
            <a:off x="2413968" y="116632"/>
            <a:ext cx="5112568"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2400" b="1" dirty="0">
                <a:solidFill>
                  <a:prstClr val="white"/>
                </a:solidFill>
                <a:latin typeface="Soberana Titular"/>
              </a:rPr>
              <a:t>Programa de Apoyo a la Productividad (PAP)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840730"/>
            <a:ext cx="5544616" cy="275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606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08695"/>
            <a:ext cx="8640960" cy="3065455"/>
          </a:xfrm>
          <a:prstGeom prst="rect">
            <a:avLst/>
          </a:prstGeom>
        </p:spPr>
        <p:txBody>
          <a:bodyPr wrap="square">
            <a:spAutoFit/>
          </a:bodyPr>
          <a:lstStyle/>
          <a:p>
            <a:pPr algn="just">
              <a:lnSpc>
                <a:spcPct val="115000"/>
              </a:lnSpc>
              <a:spcAft>
                <a:spcPts val="1000"/>
              </a:spcAft>
            </a:pPr>
            <a:r>
              <a:rPr lang="es-MX" sz="2400" b="1" u="sng" dirty="0">
                <a:latin typeface="Soberana Sans Ultra"/>
                <a:ea typeface="Calibri"/>
                <a:cs typeface="Times New Roman"/>
              </a:rPr>
              <a:t>Empleabilidad</a:t>
            </a:r>
            <a:r>
              <a:rPr lang="es-MX" sz="2400" b="1" dirty="0">
                <a:latin typeface="Soberana Sans Ultra"/>
                <a:ea typeface="Calibri"/>
                <a:cs typeface="Times New Roman"/>
              </a:rPr>
              <a:t>.</a:t>
            </a:r>
            <a:r>
              <a:rPr lang="es-MX" sz="2400" dirty="0">
                <a:latin typeface="Soberana Sans Ultra"/>
                <a:ea typeface="Calibri"/>
                <a:cs typeface="Times New Roman"/>
              </a:rPr>
              <a:t> Abarca las calificaciones, los conocimientos y las competencias que aumentan la capacidad de los trabajadores para conseguir y conservar un empleo, mejorar su trabajo y adaptarse al cambio, </a:t>
            </a:r>
            <a:r>
              <a:rPr lang="es-MX" sz="2400" dirty="0" smtClean="0">
                <a:latin typeface="Soberana Sans Ultra"/>
                <a:ea typeface="Calibri"/>
                <a:cs typeface="Times New Roman"/>
              </a:rPr>
              <a:t>e </a:t>
            </a:r>
            <a:r>
              <a:rPr lang="es-MX" sz="2400" dirty="0">
                <a:latin typeface="Soberana Sans Ultra"/>
                <a:ea typeface="Calibri"/>
                <a:cs typeface="Times New Roman"/>
              </a:rPr>
              <a:t>integrarse más fácilmente en el mercado de trabajo en diferentes periodos de su vida.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568" y="4441924"/>
            <a:ext cx="453650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61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268760"/>
            <a:ext cx="8784976" cy="3985706"/>
          </a:xfrm>
          <a:prstGeom prst="rect">
            <a:avLst/>
          </a:prstGeom>
        </p:spPr>
        <p:txBody>
          <a:bodyPr wrap="square">
            <a:spAutoFit/>
          </a:bodyPr>
          <a:lstStyle/>
          <a:p>
            <a:pPr algn="just">
              <a:lnSpc>
                <a:spcPct val="115000"/>
              </a:lnSpc>
              <a:spcAft>
                <a:spcPts val="1000"/>
              </a:spcAft>
            </a:pPr>
            <a:r>
              <a:rPr lang="es-MX" sz="2000" b="1" u="sng" dirty="0">
                <a:solidFill>
                  <a:prstClr val="black"/>
                </a:solidFill>
                <a:latin typeface="Soberana Sans Ultra"/>
                <a:ea typeface="Calibri"/>
                <a:cs typeface="Times New Roman"/>
              </a:rPr>
              <a:t>Productividad</a:t>
            </a:r>
            <a:r>
              <a:rPr lang="es-MX" sz="2000" b="1" dirty="0">
                <a:solidFill>
                  <a:prstClr val="black"/>
                </a:solidFill>
                <a:latin typeface="Soberana Sans Ultra"/>
                <a:ea typeface="Calibri"/>
                <a:cs typeface="Times New Roman"/>
              </a:rPr>
              <a:t>. </a:t>
            </a:r>
            <a:r>
              <a:rPr lang="es-MX" sz="2000" dirty="0">
                <a:solidFill>
                  <a:prstClr val="black"/>
                </a:solidFill>
                <a:latin typeface="Soberana Sans Ultra"/>
                <a:ea typeface="Calibri"/>
                <a:cs typeface="Times New Roman"/>
              </a:rPr>
              <a:t>Es el resultado de optimizar los factores humanos, materiales, financieros, tecnológicos y organizacionales que concurren en la empresa, en la rama o en el sector para la elaboración de bienes o la prestación de servicios, con el fin de promover a nivel sectorial, estatal, regional, nacional e internacional, y acorde con el mercado al que tiene acceso, su competitividad y sustentabilidad, mejorar su capacidad, su tecnología y su organización, e incrementar los ingresos, el bienestar de los trabajadores y distribuir equitativamente sus beneficios.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157192"/>
            <a:ext cx="3528392" cy="142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10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2908" y="836712"/>
            <a:ext cx="8856984" cy="2677656"/>
          </a:xfrm>
          <a:prstGeom prst="rect">
            <a:avLst/>
          </a:prstGeom>
        </p:spPr>
        <p:txBody>
          <a:bodyPr wrap="square">
            <a:spAutoFit/>
          </a:bodyPr>
          <a:lstStyle/>
          <a:p>
            <a:pPr algn="ctr"/>
            <a:endParaRPr lang="es-MX" sz="2800" b="1" dirty="0" smtClean="0">
              <a:solidFill>
                <a:prstClr val="white"/>
              </a:solidFill>
              <a:effectLst>
                <a:outerShdw blurRad="38100" dist="38100" dir="2700000" algn="tl">
                  <a:srgbClr val="000000">
                    <a:alpha val="43137"/>
                  </a:srgbClr>
                </a:outerShdw>
              </a:effectLst>
              <a:latin typeface="Soberana Sans Ultra"/>
            </a:endParaRPr>
          </a:p>
          <a:p>
            <a:pPr algn="ctr"/>
            <a:r>
              <a:rPr lang="es-MX" sz="2000" dirty="0" smtClean="0">
                <a:effectLst>
                  <a:outerShdw blurRad="38100" dist="38100" dir="2700000" algn="tl">
                    <a:srgbClr val="000000">
                      <a:alpha val="43137"/>
                    </a:srgbClr>
                  </a:outerShdw>
                </a:effectLst>
                <a:latin typeface="Soberana Sans Ultra"/>
              </a:rPr>
              <a:t>OBJETIVO DEL PROGRAMA</a:t>
            </a:r>
          </a:p>
          <a:p>
            <a:pPr algn="ctr"/>
            <a:endParaRPr lang="es-MX" sz="2000" dirty="0">
              <a:effectLst>
                <a:outerShdw blurRad="38100" dist="38100" dir="2700000" algn="tl">
                  <a:srgbClr val="000000">
                    <a:alpha val="43137"/>
                  </a:srgbClr>
                </a:outerShdw>
              </a:effectLst>
              <a:latin typeface="Soberana Sans Ultra"/>
            </a:endParaRPr>
          </a:p>
          <a:p>
            <a:pPr algn="just"/>
            <a:r>
              <a:rPr lang="es-MX" sz="2000" dirty="0">
                <a:effectLst>
                  <a:outerShdw blurRad="38100" dist="38100" dir="2700000" algn="tl">
                    <a:srgbClr val="000000">
                      <a:alpha val="43137"/>
                    </a:srgbClr>
                  </a:outerShdw>
                </a:effectLst>
                <a:latin typeface="Soberana Sans Ultra"/>
              </a:rPr>
              <a:t>Contribuir a que los trabajadores adquieran conocimientos, desarrollen o fortalezcan habilidades y a que adopten actitudes positivas, que son esenciales para el óptimo desempeño de su trabajo, con el objeto de contribuir a incrementar la productividad laboral de las empresas y mejorar la calidad de vida de los trabajadores y de sus familias.</a:t>
            </a:r>
          </a:p>
        </p:txBody>
      </p:sp>
      <p:sp>
        <p:nvSpPr>
          <p:cNvPr id="6" name="5 Rectángulo"/>
          <p:cNvSpPr/>
          <p:nvPr/>
        </p:nvSpPr>
        <p:spPr>
          <a:xfrm>
            <a:off x="2479204" y="116632"/>
            <a:ext cx="504056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r>
              <a:rPr lang="es-MX" sz="2400" b="1" dirty="0">
                <a:latin typeface="Soberana Titular"/>
              </a:rPr>
              <a:t>Programa de Apoyo a la Productividad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36004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49080"/>
            <a:ext cx="381642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9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2339974" y="316476"/>
            <a:ext cx="476091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2400" b="1" dirty="0" smtClean="0">
                <a:solidFill>
                  <a:srgbClr val="006600"/>
                </a:solidFill>
                <a:latin typeface="Soberana Sans" pitchFamily="50" charset="0"/>
                <a:cs typeface="Arial" pitchFamily="34" charset="0"/>
              </a:rPr>
              <a:t>¿</a:t>
            </a:r>
            <a:r>
              <a:rPr lang="es-MX" altLang="es-MX" sz="2400" b="1" dirty="0" smtClean="0">
                <a:solidFill>
                  <a:srgbClr val="006600"/>
                </a:solidFill>
                <a:latin typeface="Soberana Sans Ultra"/>
                <a:cs typeface="Arial" pitchFamily="34" charset="0"/>
              </a:rPr>
              <a:t>A QUIEN VA DIRIGIDO?</a:t>
            </a:r>
            <a:endParaRPr kumimoji="0" lang="es-MX" altLang="es-MX" sz="4000" b="0" i="0" u="none" strike="noStrike" cap="none" normalizeH="0" baseline="0" dirty="0" smtClean="0">
              <a:ln>
                <a:noFill/>
              </a:ln>
              <a:solidFill>
                <a:schemeClr val="tx1"/>
              </a:solidFill>
              <a:effectLst/>
              <a:latin typeface="Soberana Sans Ultra"/>
              <a:cs typeface="Arial" pitchFamily="34" charset="0"/>
            </a:endParaRPr>
          </a:p>
        </p:txBody>
      </p:sp>
      <p:pic>
        <p:nvPicPr>
          <p:cNvPr id="18" name="17 Imagen">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0" b="89344" l="71709" r="100000"/>
                    </a14:imgEffect>
                  </a14:imgLayer>
                </a14:imgProps>
              </a:ext>
              <a:ext uri="{28A0092B-C50C-407E-A947-70E740481C1C}">
                <a14:useLocalDpi xmlns:a14="http://schemas.microsoft.com/office/drawing/2010/main" val="0"/>
              </a:ext>
            </a:extLst>
          </a:blip>
          <a:srcRect l="71065"/>
          <a:stretch/>
        </p:blipFill>
        <p:spPr>
          <a:xfrm>
            <a:off x="8129587" y="5665863"/>
            <a:ext cx="772805" cy="912739"/>
          </a:xfrm>
          <a:prstGeom prst="rect">
            <a:avLst/>
          </a:prstGeom>
        </p:spPr>
      </p:pic>
      <p:sp>
        <p:nvSpPr>
          <p:cNvPr id="4" name="3 CuadroTexto"/>
          <p:cNvSpPr txBox="1"/>
          <p:nvPr/>
        </p:nvSpPr>
        <p:spPr>
          <a:xfrm>
            <a:off x="237084" y="1739140"/>
            <a:ext cx="3384376" cy="3539430"/>
          </a:xfrm>
          <a:prstGeom prst="rect">
            <a:avLst/>
          </a:prstGeom>
          <a:noFill/>
        </p:spPr>
        <p:txBody>
          <a:bodyPr wrap="square" rtlCol="0">
            <a:spAutoFit/>
          </a:bodyPr>
          <a:lstStyle/>
          <a:p>
            <a:r>
              <a:rPr lang="es-MX" sz="2800" b="1" dirty="0" smtClean="0">
                <a:solidFill>
                  <a:srgbClr val="047C3A"/>
                </a:solidFill>
                <a:latin typeface="Soberana Sans Ultra"/>
              </a:rPr>
              <a:t>Trabajadores asalariados, </a:t>
            </a:r>
            <a:r>
              <a:rPr lang="es-MX" sz="2800" dirty="0" smtClean="0">
                <a:latin typeface="Soberana Sans Ultra"/>
              </a:rPr>
              <a:t>con seguridad social y otras prestaciones, cuya percepción salarial ascienda hasta 10 salarios mínimos</a:t>
            </a:r>
          </a:p>
        </p:txBody>
      </p:sp>
      <p:pic>
        <p:nvPicPr>
          <p:cNvPr id="5" name="4 Imagen"/>
          <p:cNvPicPr>
            <a:picLocks noChangeAspect="1"/>
          </p:cNvPicPr>
          <p:nvPr/>
        </p:nvPicPr>
        <p:blipFill rotWithShape="1">
          <a:blip r:embed="rId6">
            <a:extLst>
              <a:ext uri="{BEBA8EAE-BF5A-486C-A8C5-ECC9F3942E4B}">
                <a14:imgProps xmlns:a14="http://schemas.microsoft.com/office/drawing/2010/main">
                  <a14:imgLayer r:embed="rId7">
                    <a14:imgEffect>
                      <a14:backgroundRemoval t="9766" b="89844" l="7250" r="90000">
                        <a14:foregroundMark x1="67750" y1="19922" x2="67750" y2="19922"/>
                        <a14:foregroundMark x1="70000" y1="21094" x2="70000" y2="21094"/>
                        <a14:foregroundMark x1="72000" y1="22656" x2="72000" y2="22656"/>
                        <a14:foregroundMark x1="66000" y1="17578" x2="76000" y2="25000"/>
                        <a14:foregroundMark x1="8750" y1="50000" x2="8750" y2="50000"/>
                        <a14:foregroundMark x1="8500" y1="49219" x2="7250" y2="48828"/>
                      </a14:backgroundRemoval>
                    </a14:imgEffect>
                  </a14:imgLayer>
                </a14:imgProps>
              </a:ext>
              <a:ext uri="{28A0092B-C50C-407E-A947-70E740481C1C}">
                <a14:useLocalDpi xmlns:a14="http://schemas.microsoft.com/office/drawing/2010/main" val="0"/>
              </a:ext>
            </a:extLst>
          </a:blip>
          <a:srcRect l="6475" t="12275" r="9690" b="13204"/>
          <a:stretch/>
        </p:blipFill>
        <p:spPr>
          <a:xfrm>
            <a:off x="3635896" y="1839026"/>
            <a:ext cx="5301148" cy="3339658"/>
          </a:xfrm>
          <a:prstGeom prst="rect">
            <a:avLst/>
          </a:prstGeom>
        </p:spPr>
      </p:pic>
    </p:spTree>
    <p:extLst>
      <p:ext uri="{BB962C8B-B14F-4D97-AF65-F5344CB8AC3E}">
        <p14:creationId xmlns:p14="http://schemas.microsoft.com/office/powerpoint/2010/main" val="448033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3569</TotalTime>
  <Words>971</Words>
  <Application>Microsoft Office PowerPoint</Application>
  <PresentationFormat>Presentación en pantalla (4:3)</PresentationFormat>
  <Paragraphs>108</Paragraphs>
  <Slides>18</Slides>
  <Notes>4</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Santiago Meza</dc:creator>
  <cp:lastModifiedBy>Ignacio Barrera</cp:lastModifiedBy>
  <cp:revision>209</cp:revision>
  <cp:lastPrinted>2014-07-23T18:51:40Z</cp:lastPrinted>
  <dcterms:created xsi:type="dcterms:W3CDTF">2014-04-06T19:17:13Z</dcterms:created>
  <dcterms:modified xsi:type="dcterms:W3CDTF">2014-11-06T20:43:21Z</dcterms:modified>
</cp:coreProperties>
</file>